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0" r:id="rId3"/>
    <p:sldId id="261" r:id="rId4"/>
    <p:sldId id="273" r:id="rId5"/>
    <p:sldId id="274" r:id="rId6"/>
    <p:sldId id="277" r:id="rId7"/>
    <p:sldId id="275" r:id="rId8"/>
    <p:sldId id="262" r:id="rId9"/>
    <p:sldId id="263" r:id="rId10"/>
    <p:sldId id="272" r:id="rId11"/>
    <p:sldId id="276" r:id="rId12"/>
    <p:sldId id="265" r:id="rId13"/>
    <p:sldId id="278" r:id="rId14"/>
    <p:sldId id="268" r:id="rId15"/>
    <p:sldId id="257" r:id="rId16"/>
    <p:sldId id="267" r:id="rId17"/>
    <p:sldId id="266" r:id="rId18"/>
    <p:sldId id="269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01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528581-C211-7640-96F1-334FFBB4064D}" type="datetimeFigureOut">
              <a:rPr lang="en-US" smtClean="0"/>
              <a:t>3/28/12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20B4F-25C7-0B4B-98DB-129A42EC9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2058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16ED5-DB79-6748-8CF4-0562F5B68BDA}" type="datetimeFigureOut">
              <a:rPr lang="en-US" smtClean="0"/>
              <a:t>3/28/12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031A4-0DA9-144C-871C-B34004B96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870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031A4-0DA9-144C-871C-B34004B9655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128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Subjects and objects can be blank nodes; but predicates cannot be.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Another</a:t>
            </a:r>
            <a:r>
              <a:rPr lang="en-US" baseline="0" dirty="0" smtClean="0"/>
              <a:t> example: a book is by Jane Smith. Book </a:t>
            </a:r>
            <a:r>
              <a:rPr lang="en-US" baseline="0" dirty="0" err="1" smtClean="0"/>
              <a:t>hasAuthor</a:t>
            </a:r>
            <a:r>
              <a:rPr lang="en-US" baseline="0" dirty="0" smtClean="0"/>
              <a:t> Jane Smith OK, but better would be Book </a:t>
            </a:r>
            <a:r>
              <a:rPr lang="en-US" baseline="0" dirty="0" err="1" smtClean="0"/>
              <a:t>hasAuthor</a:t>
            </a:r>
            <a:r>
              <a:rPr lang="en-US" baseline="0" dirty="0" smtClean="0"/>
              <a:t> (blank node for person); (blank node for person) </a:t>
            </a:r>
            <a:r>
              <a:rPr lang="en-US" baseline="0" dirty="0" err="1" smtClean="0"/>
              <a:t>hasName</a:t>
            </a:r>
            <a:r>
              <a:rPr lang="en-US" baseline="0" dirty="0" smtClean="0"/>
              <a:t> Jane Smith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83871-9CA7-C04E-9965-CA4AA0FF094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031A4-0DA9-144C-871C-B34004B9655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40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031A4-0DA9-144C-871C-B34004B9655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40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28,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28,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28,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28,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28,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28,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March 28,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RDF and Linked Data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3505200"/>
            <a:ext cx="6853989" cy="1752600"/>
          </a:xfrm>
        </p:spPr>
        <p:txBody>
          <a:bodyPr/>
          <a:lstStyle/>
          <a:p>
            <a:r>
              <a:rPr lang="en-US" dirty="0" smtClean="0"/>
              <a:t>Jenn Riley</a:t>
            </a:r>
          </a:p>
          <a:p>
            <a:r>
              <a:rPr lang="en-US" dirty="0" smtClean="0"/>
              <a:t>Head, Carolina Digital Library and Archives</a:t>
            </a:r>
          </a:p>
          <a:p>
            <a:r>
              <a:rPr lang="en-US" dirty="0" smtClean="0"/>
              <a:t>The University of North Carolina at Chapel Hill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049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the last of the XML, I promise.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rcRect t="1925" b="1925"/>
          <a:stretch>
            <a:fillRect/>
          </a:stretch>
        </p:blipFill>
        <p:spPr>
          <a:xfrm>
            <a:off x="34328" y="1455302"/>
            <a:ext cx="9075344" cy="5377981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937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realities of RDF that scare us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28,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NCCU Metadata Class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6FF8497-29CD-3D40-856E-55338A92A1B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predetermined set of properties to care about</a:t>
            </a:r>
          </a:p>
          <a:p>
            <a:r>
              <a:rPr lang="en-US" dirty="0" smtClean="0"/>
              <a:t>No guarantee that the same person/item/place/whatever are always referred to with the same URI</a:t>
            </a:r>
          </a:p>
          <a:p>
            <a:r>
              <a:rPr lang="en-US" dirty="0" smtClean="0"/>
              <a:t>No inherent mechanism/requirement for vetting properties, </a:t>
            </a:r>
            <a:r>
              <a:rPr lang="en-US" dirty="0" err="1" smtClean="0"/>
              <a:t>URIs</a:t>
            </a:r>
            <a:r>
              <a:rPr lang="en-US" dirty="0" smtClean="0"/>
              <a:t>, etc</a:t>
            </a:r>
          </a:p>
          <a:p>
            <a:r>
              <a:rPr lang="en-US" dirty="0" smtClean="0"/>
              <a:t>But let’s be frank here. Are our library/archive/museum records really:</a:t>
            </a:r>
          </a:p>
          <a:p>
            <a:pPr lvl="1"/>
            <a:r>
              <a:rPr lang="en-US" dirty="0" smtClean="0"/>
              <a:t>Complete?</a:t>
            </a:r>
          </a:p>
          <a:p>
            <a:pPr lvl="1"/>
            <a:r>
              <a:rPr lang="en-US" dirty="0" smtClean="0"/>
              <a:t>Authoritative?</a:t>
            </a:r>
          </a:p>
          <a:p>
            <a:pPr lvl="1"/>
            <a:r>
              <a:rPr lang="en-US" dirty="0" smtClean="0"/>
              <a:t>Consistent?</a:t>
            </a:r>
          </a:p>
          <a:p>
            <a:pPr lvl="1"/>
            <a:r>
              <a:rPr lang="en-US" dirty="0" smtClean="0"/>
              <a:t>Accurate?</a:t>
            </a:r>
          </a:p>
          <a:p>
            <a:pPr lvl="1"/>
            <a:r>
              <a:rPr lang="en-US" dirty="0" smtClean="0"/>
              <a:t>All that functional for what we want to do?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443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47444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Other important features of the Semantic Web/Linked Data environment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7848"/>
            <a:ext cx="8229600" cy="4469152"/>
          </a:xfrm>
        </p:spPr>
        <p:txBody>
          <a:bodyPr/>
          <a:lstStyle/>
          <a:p>
            <a:r>
              <a:rPr lang="en-US" dirty="0" smtClean="0"/>
              <a:t>The RDF graph model is the most important thing; encoding triples in a specific syntax is secondary</a:t>
            </a:r>
          </a:p>
          <a:p>
            <a:r>
              <a:rPr lang="en-US" dirty="0" smtClean="0"/>
              <a:t>The concept of a “record” isn’t really meaningful when looking at the information world as a graph</a:t>
            </a:r>
          </a:p>
          <a:p>
            <a:r>
              <a:rPr lang="en-US" dirty="0" smtClean="0"/>
              <a:t>Open world assumption</a:t>
            </a:r>
          </a:p>
          <a:p>
            <a:r>
              <a:rPr lang="en-US" dirty="0" smtClean="0"/>
              <a:t>Many vocabularies, with connections between them</a:t>
            </a:r>
          </a:p>
          <a:p>
            <a:r>
              <a:rPr lang="en-US" dirty="0" smtClean="0"/>
              <a:t>Expectation that implementations will deal with data from multiple sources</a:t>
            </a:r>
          </a:p>
          <a:p>
            <a:r>
              <a:rPr lang="en-US" dirty="0" err="1" smtClean="0"/>
              <a:t>Reasoners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98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28,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NCCU Metadata Class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6FF8497-29CD-3D40-856E-55338A92A1B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find all the triples you need?</a:t>
            </a:r>
          </a:p>
          <a:p>
            <a:r>
              <a:rPr lang="en-US" dirty="0" smtClean="0"/>
              <a:t>know what predicates and </a:t>
            </a:r>
            <a:r>
              <a:rPr lang="en-US" dirty="0" err="1" smtClean="0"/>
              <a:t>URIs</a:t>
            </a:r>
            <a:r>
              <a:rPr lang="en-US" dirty="0" smtClean="0"/>
              <a:t> to use when creating new triples?</a:t>
            </a:r>
          </a:p>
          <a:p>
            <a:r>
              <a:rPr lang="en-US" dirty="0" smtClean="0"/>
              <a:t>know what predicates and </a:t>
            </a:r>
            <a:r>
              <a:rPr lang="en-US" dirty="0" err="1" smtClean="0"/>
              <a:t>URIs</a:t>
            </a:r>
            <a:r>
              <a:rPr lang="en-US" dirty="0" smtClean="0"/>
              <a:t> to use when processing data?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7963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that we’ll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Ways to identify trusted data sources</a:t>
            </a:r>
          </a:p>
          <a:p>
            <a:r>
              <a:rPr lang="en-US" dirty="0" smtClean="0"/>
              <a:t>Ways to identify and understand properties and classes defined by others</a:t>
            </a:r>
          </a:p>
          <a:p>
            <a:r>
              <a:rPr lang="en-US" dirty="0" smtClean="0"/>
              <a:t>Best practices for data caching</a:t>
            </a:r>
          </a:p>
          <a:p>
            <a:r>
              <a:rPr lang="en-US" dirty="0" smtClean="0"/>
              <a:t>Actual shared cataloging</a:t>
            </a:r>
          </a:p>
          <a:p>
            <a:pPr lvl="1"/>
            <a:r>
              <a:rPr lang="en-US" dirty="0" smtClean="0"/>
              <a:t>We’ll need to stop downloading records. I mean that.</a:t>
            </a:r>
          </a:p>
          <a:p>
            <a:r>
              <a:rPr lang="en-US" dirty="0" smtClean="0"/>
              <a:t>Better data creation, management, sharing, and exposure systems</a:t>
            </a:r>
          </a:p>
          <a:p>
            <a:pPr lvl="1"/>
            <a:r>
              <a:rPr lang="en-US" dirty="0" smtClean="0"/>
              <a:t>Ones that actually work</a:t>
            </a:r>
          </a:p>
          <a:p>
            <a:r>
              <a:rPr lang="en-US" dirty="0" smtClean="0"/>
              <a:t>Library community best practices on where to scope our data creation efforts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0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9426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Here’s one part of that emerging infrastructure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2615"/>
            <a:ext cx="9144000" cy="527538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0275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 Linked Data initiatives to watch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Named graphs</a:t>
            </a:r>
          </a:p>
          <a:p>
            <a:r>
              <a:rPr lang="en-US" sz="2800" dirty="0" smtClean="0"/>
              <a:t>Provenance WG</a:t>
            </a:r>
          </a:p>
          <a:p>
            <a:r>
              <a:rPr lang="en-US" sz="2800" dirty="0" smtClean="0"/>
              <a:t>Also watch DC-Architecture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378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the library community is doing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Exposing authority (and more recently bibliographic) data, and vocabularies as Linked Data</a:t>
            </a:r>
          </a:p>
          <a:p>
            <a:r>
              <a:rPr lang="en-US" dirty="0" smtClean="0"/>
              <a:t>W3C Linked Library Data Incubator Group</a:t>
            </a:r>
          </a:p>
          <a:p>
            <a:r>
              <a:rPr lang="en-US" dirty="0" smtClean="0"/>
              <a:t>Stanford Linked Data Technology Plan</a:t>
            </a:r>
            <a:endParaRPr lang="en-US" dirty="0"/>
          </a:p>
          <a:p>
            <a:r>
              <a:rPr lang="en-US" dirty="0" smtClean="0"/>
              <a:t>RDA as data elements in Open Metadata Registry</a:t>
            </a:r>
          </a:p>
          <a:p>
            <a:pPr lvl="1"/>
            <a:r>
              <a:rPr lang="en-US" dirty="0" smtClean="0"/>
              <a:t>Still dancing around official endorsement</a:t>
            </a:r>
          </a:p>
          <a:p>
            <a:r>
              <a:rPr lang="en-US" dirty="0" smtClean="0"/>
              <a:t>LC Bibliographic Framework Transition Initiative</a:t>
            </a:r>
          </a:p>
          <a:p>
            <a:pPr lvl="1"/>
            <a:r>
              <a:rPr lang="en-US" dirty="0" smtClean="0"/>
              <a:t>“The new bibliographic framework project will be focused on the Web environment, Linked Data principles and mechanisms, and the Resource Description Framework (RDF) as a basic </a:t>
            </a:r>
            <a:r>
              <a:rPr lang="en-US" dirty="0"/>
              <a:t>data model.” </a:t>
            </a:r>
            <a:r>
              <a:rPr lang="en-US" sz="1800" dirty="0" smtClean="0"/>
              <a:t>(From http</a:t>
            </a:r>
            <a:r>
              <a:rPr lang="en-US" sz="1800" dirty="0"/>
              <a:t>://</a:t>
            </a:r>
            <a:r>
              <a:rPr lang="en-US" sz="1800" dirty="0" err="1"/>
              <a:t>www.loc.gov</a:t>
            </a:r>
            <a:r>
              <a:rPr lang="en-US" sz="1800" dirty="0"/>
              <a:t>/marc/transition/news/framework-103111.</a:t>
            </a:r>
            <a:r>
              <a:rPr lang="en-US" sz="1800" dirty="0" smtClean="0"/>
              <a:t>html)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28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My burning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6476" y="2635836"/>
            <a:ext cx="5572014" cy="16423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What would it mean for libraries to be LD consumers, and not just publishers?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29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0884"/>
            <a:ext cx="8229600" cy="4876800"/>
          </a:xfrm>
        </p:spPr>
        <p:txBody>
          <a:bodyPr/>
          <a:lstStyle/>
          <a:p>
            <a:r>
              <a:rPr lang="en-US" dirty="0" err="1" smtClean="0"/>
              <a:t>jennriley@unc.edu</a:t>
            </a:r>
            <a:endParaRPr lang="en-US" dirty="0" smtClean="0"/>
          </a:p>
          <a:p>
            <a:r>
              <a:rPr lang="en-US" dirty="0"/>
              <a:t>These slides: </a:t>
            </a:r>
            <a:r>
              <a:rPr lang="en-US" sz="2000" dirty="0"/>
              <a:t>http://</a:t>
            </a:r>
            <a:r>
              <a:rPr lang="en-US" sz="2000" dirty="0" err="1"/>
              <a:t>www.lib.unc.edu</a:t>
            </a:r>
            <a:r>
              <a:rPr lang="en-US" sz="2000" dirty="0"/>
              <a:t>/users/</a:t>
            </a:r>
            <a:r>
              <a:rPr lang="en-US" sz="2000" dirty="0" err="1"/>
              <a:t>jlriley</a:t>
            </a:r>
            <a:r>
              <a:rPr lang="en-US" sz="2000" dirty="0"/>
              <a:t>/presentations</a:t>
            </a:r>
            <a:r>
              <a:rPr lang="en-US" sz="2000" dirty="0" smtClean="0"/>
              <a:t>/</a:t>
            </a:r>
            <a:r>
              <a:rPr lang="en-US" sz="2000" dirty="0" err="1" smtClean="0"/>
              <a:t>nccu</a:t>
            </a:r>
            <a:r>
              <a:rPr lang="en-US" sz="2000" dirty="0" smtClean="0"/>
              <a:t>/12spring/</a:t>
            </a:r>
            <a:r>
              <a:rPr lang="en-US" sz="2000" smtClean="0"/>
              <a:t>rdfNCCU.pptx</a:t>
            </a:r>
            <a:endParaRPr lang="en-US" sz="2000" dirty="0" smtClean="0"/>
          </a:p>
          <a:p>
            <a:r>
              <a:rPr lang="en-US" dirty="0" smtClean="0"/>
              <a:t>W3C LLD Incubator Group final report</a:t>
            </a:r>
            <a:r>
              <a:rPr lang="en-US" dirty="0"/>
              <a:t>: </a:t>
            </a:r>
            <a:r>
              <a:rPr lang="en-US" sz="2000" dirty="0"/>
              <a:t>http://www.w3.org/2005/Incubator/</a:t>
            </a:r>
            <a:r>
              <a:rPr lang="en-US" sz="2000" dirty="0" err="1"/>
              <a:t>lld</a:t>
            </a:r>
            <a:r>
              <a:rPr lang="en-US" sz="2000" dirty="0"/>
              <a:t>/XGR-lld-20111025</a:t>
            </a:r>
            <a:r>
              <a:rPr lang="en-US" sz="2000" dirty="0" smtClean="0"/>
              <a:t>/</a:t>
            </a:r>
          </a:p>
          <a:p>
            <a:r>
              <a:rPr lang="en-US" dirty="0" smtClean="0"/>
              <a:t>Stanford Linked Data Technology Plan</a:t>
            </a:r>
            <a:r>
              <a:rPr lang="en-US" dirty="0"/>
              <a:t>: </a:t>
            </a:r>
            <a:r>
              <a:rPr lang="en-US" sz="2000" dirty="0"/>
              <a:t>http://</a:t>
            </a:r>
            <a:r>
              <a:rPr lang="en-US" sz="2000" dirty="0" err="1"/>
              <a:t>www.clir.org</a:t>
            </a:r>
            <a:r>
              <a:rPr lang="en-US" sz="2000" dirty="0"/>
              <a:t>/pubs/reports/pub152/LDWTechDraft_ver1.0final_111230.pdf</a:t>
            </a:r>
            <a:endParaRPr lang="en-US" sz="2000" dirty="0" smtClean="0"/>
          </a:p>
          <a:p>
            <a:r>
              <a:rPr lang="en-US" dirty="0" smtClean="0"/>
              <a:t>Open Metadata Registry: </a:t>
            </a:r>
            <a:r>
              <a:rPr lang="en-US" sz="2000" dirty="0" smtClean="0"/>
              <a:t>http://</a:t>
            </a:r>
            <a:r>
              <a:rPr lang="en-US" sz="2000" dirty="0" err="1" smtClean="0"/>
              <a:t>metadataregistry.org</a:t>
            </a:r>
            <a:endParaRPr lang="en-US" sz="2000" dirty="0" smtClean="0"/>
          </a:p>
          <a:p>
            <a:r>
              <a:rPr lang="en-US" dirty="0" err="1" smtClean="0"/>
              <a:t>Hillmann</a:t>
            </a:r>
            <a:r>
              <a:rPr lang="en-US" dirty="0" smtClean="0"/>
              <a:t>, Diane, Karen Coyle, Jon Phipps, and Gordon </a:t>
            </a:r>
            <a:r>
              <a:rPr lang="en-US" dirty="0" err="1" smtClean="0"/>
              <a:t>Dunsire</a:t>
            </a:r>
            <a:r>
              <a:rPr lang="en-US" dirty="0" smtClean="0"/>
              <a:t>. (January/February 2010) “RDA Vocabularies: Process, Outcome, Use.” </a:t>
            </a:r>
            <a:r>
              <a:rPr lang="en-US" i="1" dirty="0" smtClean="0"/>
              <a:t>D-Lib Magazine</a:t>
            </a:r>
            <a:r>
              <a:rPr lang="en-US" dirty="0" smtClean="0"/>
              <a:t> 16, no. 1</a:t>
            </a:r>
            <a:r>
              <a:rPr lang="en-US" dirty="0"/>
              <a:t>/2. </a:t>
            </a:r>
            <a:r>
              <a:rPr lang="en-US" sz="2000" dirty="0"/>
              <a:t>http://</a:t>
            </a:r>
            <a:r>
              <a:rPr lang="en-US" sz="2000" dirty="0" err="1"/>
              <a:t>dlib.org</a:t>
            </a:r>
            <a:r>
              <a:rPr lang="en-US" sz="2000" dirty="0"/>
              <a:t>/</a:t>
            </a:r>
            <a:r>
              <a:rPr lang="en-US" sz="2000" dirty="0" err="1"/>
              <a:t>dlib</a:t>
            </a:r>
            <a:r>
              <a:rPr lang="en-US" sz="2000" dirty="0"/>
              <a:t>/january10/</a:t>
            </a:r>
            <a:r>
              <a:rPr lang="en-US" sz="2000" dirty="0" err="1"/>
              <a:t>hillmann</a:t>
            </a:r>
            <a:r>
              <a:rPr lang="en-US" sz="2000" dirty="0"/>
              <a:t>/01hillmann.html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902" y="6279349"/>
            <a:ext cx="11176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866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21</a:t>
            </a:r>
            <a:r>
              <a:rPr lang="en-US" baseline="30000" dirty="0" smtClean="0"/>
              <a:t>st</a:t>
            </a:r>
            <a:r>
              <a:rPr lang="en-US" dirty="0" smtClean="0"/>
              <a:t> century information landscape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Everything interconnected</a:t>
            </a:r>
          </a:p>
          <a:p>
            <a:r>
              <a:rPr lang="en-US" sz="2800" dirty="0" smtClean="0"/>
              <a:t>Build on others’ data</a:t>
            </a:r>
          </a:p>
          <a:p>
            <a:r>
              <a:rPr lang="en-US" sz="2800" dirty="0" smtClean="0"/>
              <a:t>Semantic Web</a:t>
            </a:r>
          </a:p>
          <a:p>
            <a:pPr lvl="1"/>
            <a:r>
              <a:rPr lang="en-US" sz="2400" dirty="0" smtClean="0"/>
              <a:t>Think of it as authority files on steroids</a:t>
            </a:r>
          </a:p>
          <a:p>
            <a:pPr lvl="1"/>
            <a:r>
              <a:rPr lang="en-US" sz="2400" dirty="0" smtClean="0"/>
              <a:t>It’s all very meta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61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URIs as names for things</a:t>
            </a:r>
          </a:p>
          <a:p>
            <a:r>
              <a:rPr lang="en-US" dirty="0"/>
              <a:t>Use HTTP URIs so that people can look up these names</a:t>
            </a:r>
          </a:p>
          <a:p>
            <a:r>
              <a:rPr lang="en-US" dirty="0"/>
              <a:t>When someone looks up a URI, provide useful information, using standards</a:t>
            </a:r>
          </a:p>
          <a:p>
            <a:r>
              <a:rPr lang="en-US" dirty="0"/>
              <a:t>Include links to other URIs, so that they can discover more </a:t>
            </a:r>
            <a:r>
              <a:rPr lang="en-US" dirty="0" smtClean="0"/>
              <a:t>things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6060" y="6078190"/>
            <a:ext cx="639347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Tim Berners-Lee, Linked Data – </a:t>
            </a:r>
            <a:r>
              <a:rPr lang="en-US" sz="1600" dirty="0"/>
              <a:t>Design Issues</a:t>
            </a:r>
            <a:br>
              <a:rPr lang="en-US" sz="1600" dirty="0"/>
            </a:br>
            <a:r>
              <a:rPr lang="en-US" sz="1600" dirty="0"/>
              <a:t>http://www.w3.org/</a:t>
            </a:r>
            <a:r>
              <a:rPr lang="en-US" sz="1600" dirty="0" err="1"/>
              <a:t>DesignIssues</a:t>
            </a:r>
            <a:r>
              <a:rPr lang="en-US" sz="1600" dirty="0"/>
              <a:t>/</a:t>
            </a:r>
            <a:r>
              <a:rPr lang="en-US" sz="1600" dirty="0" err="1"/>
              <a:t>LinkedData.html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54383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RDF data model is a graph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800" y="1524000"/>
            <a:ext cx="6350000" cy="5080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10001" y="6450111"/>
            <a:ext cx="52294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From </a:t>
            </a:r>
            <a:r>
              <a:rPr lang="en-US" sz="1400" dirty="0"/>
              <a:t>RDF Primer http://www.w3.org/TR/</a:t>
            </a:r>
            <a:r>
              <a:rPr lang="en-US" sz="1400" dirty="0" err="1"/>
              <a:t>rdf</a:t>
            </a:r>
            <a:r>
              <a:rPr lang="en-US" sz="1400" dirty="0"/>
              <a:t>-primer/ </a:t>
            </a:r>
          </a:p>
        </p:txBody>
      </p:sp>
    </p:spTree>
    <p:extLst>
      <p:ext uri="{BB962C8B-B14F-4D97-AF65-F5344CB8AC3E}">
        <p14:creationId xmlns:p14="http://schemas.microsoft.com/office/powerpoint/2010/main" val="3739921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 are made up of triples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1" y="6450111"/>
            <a:ext cx="52294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From </a:t>
            </a:r>
            <a:r>
              <a:rPr lang="en-US" sz="1400" dirty="0"/>
              <a:t>RDF Primer http://www.w3.org/TR/</a:t>
            </a:r>
            <a:r>
              <a:rPr lang="en-US" sz="1400" dirty="0" err="1"/>
              <a:t>rdf</a:t>
            </a:r>
            <a:r>
              <a:rPr lang="en-US" sz="1400" dirty="0"/>
              <a:t>-primer/ 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6087" y="3179473"/>
            <a:ext cx="4717646" cy="2365181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810001" y="1787810"/>
            <a:ext cx="3011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a “statement,” aka a “triple”. A statement is made in a particular direction.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364967" y="2974528"/>
            <a:ext cx="1180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subject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511916" y="5240588"/>
            <a:ext cx="1180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object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360193" y="3606744"/>
            <a:ext cx="1951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predicate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236252" y="2933497"/>
            <a:ext cx="1116611" cy="491951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695995" y="3289892"/>
            <a:ext cx="2981652" cy="491951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755759" y="4736422"/>
            <a:ext cx="2921889" cy="491951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364967" y="5225647"/>
            <a:ext cx="1116611" cy="491951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108164" y="3544740"/>
            <a:ext cx="1240123" cy="572590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205800" y="4006692"/>
            <a:ext cx="2682081" cy="427633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862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centrality of </a:t>
            </a:r>
            <a:r>
              <a:rPr lang="en-US" dirty="0" err="1" smtClean="0"/>
              <a:t>URIs</a:t>
            </a:r>
            <a:r>
              <a:rPr lang="en-US" dirty="0" smtClean="0"/>
              <a:t> in RDF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6FF8497-29CD-3D40-856E-55338A92A1B6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0300" y="1761956"/>
            <a:ext cx="5473700" cy="4253016"/>
          </a:xfrm>
          <a:prstGeom prst="rect">
            <a:avLst/>
          </a:prstGeom>
          <a:solidFill>
            <a:srgbClr val="3366FF">
              <a:alpha val="10000"/>
            </a:srgbClr>
          </a:solidFill>
        </p:spPr>
      </p:pic>
      <p:sp>
        <p:nvSpPr>
          <p:cNvPr id="8" name="TextBox 7"/>
          <p:cNvSpPr txBox="1"/>
          <p:nvPr/>
        </p:nvSpPr>
        <p:spPr>
          <a:xfrm>
            <a:off x="0" y="1707198"/>
            <a:ext cx="44704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RDF uses </a:t>
            </a:r>
            <a:r>
              <a:rPr lang="en-US" sz="1600" dirty="0" err="1" smtClean="0"/>
              <a:t>URIs</a:t>
            </a:r>
            <a:r>
              <a:rPr lang="en-US" sz="1600" dirty="0" smtClean="0"/>
              <a:t> to identify:</a:t>
            </a:r>
          </a:p>
          <a:p>
            <a:endParaRPr lang="en-US" sz="1600" dirty="0" smtClean="0"/>
          </a:p>
          <a:p>
            <a:r>
              <a:rPr lang="en-US" sz="1600" dirty="0" smtClean="0"/>
              <a:t>individuals, e.g., Eric Miller, identified by http://www.w3.org/People/EM/contact#me</a:t>
            </a:r>
          </a:p>
          <a:p>
            <a:endParaRPr lang="en-US" sz="1600" dirty="0" smtClean="0"/>
          </a:p>
          <a:p>
            <a:r>
              <a:rPr lang="en-US" sz="1600" dirty="0" smtClean="0"/>
              <a:t>kinds of things, e.g., Person, identified by http://www.w3.org/2000/10/swap/pim/contact#Person</a:t>
            </a:r>
          </a:p>
          <a:p>
            <a:endParaRPr lang="en-US" sz="1600" dirty="0" smtClean="0"/>
          </a:p>
          <a:p>
            <a:r>
              <a:rPr lang="en-US" sz="1600" dirty="0" smtClean="0"/>
              <a:t>properties of those things, e.g., mailbox, identified by http://www.w3.org/2000/10/swap/pim/contact#mailbox</a:t>
            </a:r>
          </a:p>
          <a:p>
            <a:endParaRPr lang="en-US" sz="1600" dirty="0" smtClean="0"/>
          </a:p>
          <a:p>
            <a:r>
              <a:rPr lang="en-US" sz="1600" dirty="0" smtClean="0"/>
              <a:t>values of those properties, e.g. mailto:em@w3.org as the value of the mailbox property (RDF also uses character strings such as "Eric Miller", and values from other </a:t>
            </a:r>
            <a:r>
              <a:rPr lang="en-US" sz="1600" dirty="0" err="1" smtClean="0"/>
              <a:t>datatypes</a:t>
            </a:r>
            <a:r>
              <a:rPr lang="en-US" sz="1600" dirty="0" smtClean="0"/>
              <a:t> such as integers and dates, as the values of properties)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98904" y="6134874"/>
            <a:ext cx="45723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Figure and text from RDF Primer</a:t>
            </a:r>
            <a:br>
              <a:rPr lang="en-US" dirty="0" smtClean="0"/>
            </a:br>
            <a:r>
              <a:rPr lang="en-US" dirty="0" smtClean="0"/>
              <a:t>&lt;http://www.w3.org/TR/rdf-primer/&gt;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28,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106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Blank nodes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28,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NCCU Metadata Class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6FF8497-29CD-3D40-856E-55338A92A1B6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1746250"/>
            <a:ext cx="8458200" cy="43307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7754" y="6134874"/>
            <a:ext cx="45723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from RDF Primer</a:t>
            </a:r>
            <a:br>
              <a:rPr lang="en-US" dirty="0" smtClean="0"/>
            </a:br>
            <a:r>
              <a:rPr lang="en-US" dirty="0" smtClean="0"/>
              <a:t>&lt;http://www.w3.org/TR/rdf-primer/&gt;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9400" y="2476500"/>
            <a:ext cx="264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This blank node stands in for “John Smith’s address”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58648" y="2476499"/>
            <a:ext cx="2562352" cy="945030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62300" y="3122831"/>
            <a:ext cx="2273300" cy="633631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33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Encoding a graph into data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rcRect t="1925" b="1925"/>
          <a:stretch>
            <a:fillRect/>
          </a:stretch>
        </p:blipFill>
        <p:spPr>
          <a:xfrm>
            <a:off x="34328" y="1455302"/>
            <a:ext cx="9075344" cy="5377981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65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Woah</a:t>
            </a:r>
            <a:r>
              <a:rPr lang="en-US" dirty="0" smtClean="0"/>
              <a:t>. Really?!?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4803" y="2269484"/>
            <a:ext cx="3747924" cy="167756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Nobody is meant to create this data in this form directly. Really.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995404" y="3224238"/>
            <a:ext cx="4041068" cy="2095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itchFamily="34" charset="0"/>
              <a:buNone/>
            </a:pPr>
            <a:r>
              <a:rPr lang="en-US" dirty="0" smtClean="0"/>
              <a:t>Libraries encoding data in this form opens up enormous possibilities for us to participate in the wider information community.</a:t>
            </a:r>
          </a:p>
          <a:p>
            <a:pPr marL="0" indent="0" algn="r">
              <a:buFont typeface="Arial" pitchFamily="34" charset="0"/>
              <a:buNone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214126" y="5525871"/>
            <a:ext cx="3385339" cy="671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itchFamily="34" charset="0"/>
              <a:buNone/>
            </a:pPr>
            <a:r>
              <a:rPr lang="en-US" dirty="0" smtClean="0"/>
              <a:t>Let’s explore that idea.</a:t>
            </a:r>
          </a:p>
          <a:p>
            <a:pPr marL="0" indent="0" algn="r"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977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415</TotalTime>
  <Words>1138</Words>
  <Application>Microsoft Macintosh PowerPoint</Application>
  <PresentationFormat>On-screen Show (4:3)</PresentationFormat>
  <Paragraphs>156</Paragraphs>
  <Slides>19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Clarity</vt:lpstr>
      <vt:lpstr>RDF and Linked Data</vt:lpstr>
      <vt:lpstr>21st century information landscape</vt:lpstr>
      <vt:lpstr>Linked Data</vt:lpstr>
      <vt:lpstr>The RDF data model is a graph</vt:lpstr>
      <vt:lpstr>Graphs are made up of triples</vt:lpstr>
      <vt:lpstr>The centrality of URIs in RDF</vt:lpstr>
      <vt:lpstr>Blank nodes</vt:lpstr>
      <vt:lpstr>Encoding a graph into data</vt:lpstr>
      <vt:lpstr>Woah. Really?!?</vt:lpstr>
      <vt:lpstr>This is the last of the XML, I promise.</vt:lpstr>
      <vt:lpstr>Some realities of RDF that scare us</vt:lpstr>
      <vt:lpstr>Other important features of the Semantic Web/Linked Data environment</vt:lpstr>
      <vt:lpstr>How do you…</vt:lpstr>
      <vt:lpstr>Infrastructure that we’ll need</vt:lpstr>
      <vt:lpstr>Here’s one part of that emerging infrastructure</vt:lpstr>
      <vt:lpstr>Large Linked Data initiatives to watch</vt:lpstr>
      <vt:lpstr>What the library community is doing</vt:lpstr>
      <vt:lpstr>My burning question</vt:lpstr>
      <vt:lpstr>Thanks!</vt:lpstr>
    </vt:vector>
  </TitlesOfParts>
  <Company>UNC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 Riley</dc:creator>
  <cp:lastModifiedBy>Jenn Riley</cp:lastModifiedBy>
  <cp:revision>29</cp:revision>
  <dcterms:created xsi:type="dcterms:W3CDTF">2012-02-05T17:58:28Z</dcterms:created>
  <dcterms:modified xsi:type="dcterms:W3CDTF">2012-03-29T01:04:06Z</dcterms:modified>
</cp:coreProperties>
</file>