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4" r:id="rId3"/>
    <p:sldId id="262" r:id="rId4"/>
    <p:sldId id="263" r:id="rId5"/>
    <p:sldId id="264" r:id="rId6"/>
    <p:sldId id="28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282" r:id="rId26"/>
    <p:sldId id="28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4880-E98F-0049-B6D1-51A68D584D38}" type="datetimeFigureOut">
              <a:rPr lang="en-US" smtClean="0"/>
              <a:t>4/6/11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B7386-E35D-234D-AFED-8E88CB876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06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7B79F-7A29-444D-BE4C-29C4E52A4290}" type="datetimeFigureOut">
              <a:rPr lang="en-US" smtClean="0"/>
              <a:t>4/6/11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10FF-EFE7-244B-808F-7FF8B56D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84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84E49E-C4D7-D646-91B1-BE4565F0F257}" type="slidenum">
              <a:rPr lang="en-US">
                <a:latin typeface="Calibri" charset="0"/>
              </a:rPr>
              <a:pPr eaLnBrk="1" hangingPunct="1"/>
              <a:t>26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4/6/11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INLS 513 Resource Selection and Evaluation - Spring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ebapp1.dlib.indiana.edu/letopis/index.jsp" TargetMode="Externa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etrs.indiana.edu/web/v/victbib/" TargetMode="Externa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migrants.byu.edu/" TargetMode="Externa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ocsouth.unc.edu/" TargetMode="Externa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whitmanarchive.org/" TargetMode="Externa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arktwainproject.org/" TargetMode="Externa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cholarworks.iu.edu/journals/index.php/mar" TargetMode="Externa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scholarship.org/uc/ismrg_cisj" TargetMode="Externa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b.unc.edu/dc/sheetmusic/?CISOROOT=/sheetmusic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b.unc.edu/dc/ncmaps/" TargetMode="Externa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b.unc.edu/mss/inv/c/Cameron_Family.html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memory.loc.gov/ammem/doughtml/doughome.html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Jenn Riley, Head, Carolina Digital Library and Archives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What every librarian needs to know about digital collections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75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Online reference sources</a:t>
            </a:r>
            <a:endParaRPr lang="en-US" dirty="0">
              <a:ea typeface="+mj-ea"/>
            </a:endParaRPr>
          </a:p>
        </p:txBody>
      </p:sp>
      <p:sp>
        <p:nvSpPr>
          <p:cNvPr id="1229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602A11-0109-6744-97DA-B882C0350EAB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6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38F50F-996A-EB49-86E7-E790C080F00B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331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79960"/>
            <a:ext cx="8888412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2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796BDD-001F-C940-9F72-BE4CB3ECEF7E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434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97152"/>
            <a:ext cx="7639050" cy="584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8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E857ACE-39D1-AB44-987D-5A05EDB3CBA4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13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88" y="207326"/>
            <a:ext cx="7874533" cy="61749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109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92986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rebuchet MS" charset="0"/>
              </a:rPr>
              <a:t>Subject specialist contributions to online reference sources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Identify existing print resources to convert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Identify need for new reference sources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Make connections with appropriate scholars and publishers in the subject area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Input into: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Definition of primary and secondary user communities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User discovery needs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Metadata model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Delivery mechanisms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Facilitate collaboration with other institutions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Georgia" pitchFamily="18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7FB8A1-7737-9B41-BF39-50814B9A639F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14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Scholarly texts</a:t>
            </a:r>
            <a:endParaRPr lang="en-US" dirty="0">
              <a:ea typeface="+mj-ea"/>
            </a:endParaRPr>
          </a:p>
        </p:txBody>
      </p:sp>
      <p:sp>
        <p:nvSpPr>
          <p:cNvPr id="1741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F7DEA5-7C14-3D4C-931E-9623BF1B0C74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15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2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59E3BB-03B2-0E49-9B2F-6978FBC782C4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16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61" y="187918"/>
            <a:ext cx="7985162" cy="616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52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AF499F-2B56-144D-8B45-C724868FBE25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17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946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24426"/>
            <a:ext cx="7751763" cy="588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353C540-CBE8-7044-A108-8A9D871D7FF6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18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048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29994"/>
            <a:ext cx="7847012" cy="583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9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05944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rebuchet MS" charset="0"/>
              </a:rPr>
              <a:t>Subject specialist contributions to scholarly texts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Selection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Interpretation of texts as part of the encoding process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Make connections with appropriate scholars and publishers in the subject area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Input into: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Definition of primary and secondary user communities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User discovery needs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Metadata model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Delivery mechanisms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Facilitate collaboration with other institutions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28E75A-332B-D74E-8D9B-163B8F55F276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19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3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to the Wise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Digitization is the easy part</a:t>
            </a:r>
          </a:p>
          <a:p>
            <a:r>
              <a:rPr lang="en-US" dirty="0" smtClean="0"/>
              <a:t>Effective digital programs involve staff from many places within the library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Transfer policies and approaches from the analog whenever possible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Effective participants in DL teams: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Come from diverse backgrounds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Learn as they go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Think analytically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Have technical aptitude, but aren’t necessarily programmers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Make good decisions about when to reuse and when to build anew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Online publishing</a:t>
            </a:r>
            <a:endParaRPr lang="en-US" dirty="0">
              <a:ea typeface="+mj-ea"/>
            </a:endParaRPr>
          </a:p>
        </p:txBody>
      </p:sp>
      <p:sp>
        <p:nvSpPr>
          <p:cNvPr id="2253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371A56-5194-2044-9D29-EE7F36FCAD6C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20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0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E02848-51D8-BA4E-A067-57ACB06BBBE6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21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10" y="177021"/>
            <a:ext cx="7830558" cy="6140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245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4068EE-3076-7443-811E-872CC00F2E4C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22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9" y="51832"/>
            <a:ext cx="8012373" cy="62830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180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44816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rebuchet MS" charset="0"/>
              </a:rPr>
              <a:t>Subject specialist contributions to online publishing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Make connections with appropriate scholars and publishers in the subject area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Shape and lead the ongoing transformation in scholarly communication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Input into: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Definition of primary and secondary user communities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User discovery needs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Metadata model</a:t>
            </a:r>
          </a:p>
          <a:p>
            <a:pPr lvl="1" eaLnBrk="1" hangingPunct="1">
              <a:buFont typeface="Georgia" pitchFamily="18" charset="0"/>
              <a:buChar char="▫"/>
              <a:defRPr/>
            </a:pPr>
            <a:r>
              <a:rPr lang="en-US" dirty="0" smtClean="0">
                <a:ea typeface="+mn-ea"/>
              </a:rPr>
              <a:t>Delivery mechanisms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r>
              <a:rPr lang="en-US" dirty="0" smtClean="0">
                <a:ea typeface="+mn-ea"/>
              </a:rPr>
              <a:t>Facilitate collaboration with other institutions</a:t>
            </a:r>
          </a:p>
          <a:p>
            <a:pPr eaLnBrk="1" hangingPunct="1">
              <a:buFont typeface="Georgia" pitchFamily="18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E4E82F8-6032-7C45-B2EB-3893845904A8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23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6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from Project to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longer enough to just put a few resources online</a:t>
            </a:r>
          </a:p>
          <a:p>
            <a:r>
              <a:rPr lang="en-US" dirty="0" smtClean="0"/>
              <a:t>No longer enough to have all DL work done in one department</a:t>
            </a:r>
          </a:p>
          <a:p>
            <a:r>
              <a:rPr lang="en-US" dirty="0" smtClean="0"/>
              <a:t>Collaborative efforts are becoming the norm</a:t>
            </a:r>
          </a:p>
          <a:p>
            <a:pPr lvl="1"/>
            <a:r>
              <a:rPr lang="en-US" dirty="0" smtClean="0"/>
              <a:t>Efficiencies of scale</a:t>
            </a:r>
          </a:p>
          <a:p>
            <a:pPr lvl="1"/>
            <a:r>
              <a:rPr lang="en-US" dirty="0" smtClean="0"/>
              <a:t>Involving new types of partners / expanding opportunities</a:t>
            </a:r>
          </a:p>
          <a:p>
            <a:pPr lvl="1"/>
            <a:r>
              <a:rPr lang="en-US" dirty="0" smtClean="0"/>
              <a:t>Less duplication of effort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</a:rPr>
              <a:t>Are you ready?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eorgia" charset="0"/>
              </a:rPr>
              <a:t>Libraries and librarianship are changing.</a:t>
            </a:r>
          </a:p>
          <a:p>
            <a:r>
              <a:rPr lang="en-US">
                <a:latin typeface="Georgia" charset="0"/>
              </a:rPr>
              <a:t>We increasingly </a:t>
            </a:r>
            <a:r>
              <a:rPr lang="en-US" i="1">
                <a:latin typeface="Georgia" charset="0"/>
              </a:rPr>
              <a:t>produce</a:t>
            </a:r>
            <a:r>
              <a:rPr lang="en-US">
                <a:latin typeface="Georgia" charset="0"/>
              </a:rPr>
              <a:t> information rather than simply providing access to it.</a:t>
            </a:r>
          </a:p>
          <a:p>
            <a:r>
              <a:rPr lang="en-US">
                <a:latin typeface="Georgia" charset="0"/>
              </a:rPr>
              <a:t>Our work is more collaborative than ever.</a:t>
            </a:r>
          </a:p>
          <a:p>
            <a:r>
              <a:rPr lang="en-US">
                <a:latin typeface="Georgia" charset="0"/>
              </a:rPr>
              <a:t>How will you contribute?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478447-3A8A-934A-A973-4A0D5C7547A2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25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58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ebuchet MS" charset="0"/>
              </a:rPr>
              <a:t>Thank you!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Georgia" charset="0"/>
              </a:rPr>
              <a:t>jennriley@unc.edu</a:t>
            </a:r>
            <a:endParaRPr lang="en-US" dirty="0">
              <a:latin typeface="Georgia" charset="0"/>
            </a:endParaRPr>
          </a:p>
          <a:p>
            <a:r>
              <a:rPr lang="en-US" dirty="0">
                <a:latin typeface="Georgia" charset="0"/>
              </a:rPr>
              <a:t>These presentation slides: </a:t>
            </a:r>
            <a:br>
              <a:rPr lang="en-US" dirty="0">
                <a:latin typeface="Georgia" charset="0"/>
              </a:rPr>
            </a:br>
            <a:r>
              <a:rPr lang="en-US" dirty="0">
                <a:latin typeface="Georgia" charset="0"/>
              </a:rPr>
              <a:t>&lt;http://</a:t>
            </a:r>
            <a:r>
              <a:rPr lang="en-US" dirty="0" err="1">
                <a:latin typeface="Georgia" charset="0"/>
              </a:rPr>
              <a:t>www.lib.unc.edu</a:t>
            </a:r>
            <a:r>
              <a:rPr lang="en-US" dirty="0">
                <a:latin typeface="Georgia" charset="0"/>
              </a:rPr>
              <a:t>/users/</a:t>
            </a:r>
            <a:r>
              <a:rPr lang="en-US" dirty="0" err="1">
                <a:latin typeface="Georgia" charset="0"/>
              </a:rPr>
              <a:t>jlriley</a:t>
            </a:r>
            <a:r>
              <a:rPr lang="en-US" dirty="0">
                <a:latin typeface="Georgia" charset="0"/>
              </a:rPr>
              <a:t>/presentations/</a:t>
            </a:r>
            <a:r>
              <a:rPr lang="en-US" dirty="0" err="1">
                <a:latin typeface="Georgia" charset="0"/>
              </a:rPr>
              <a:t>uncsils</a:t>
            </a:r>
            <a:r>
              <a:rPr lang="en-US" dirty="0">
                <a:latin typeface="Georgia" charset="0"/>
              </a:rPr>
              <a:t>/11spring/inls513.pptx&gt;</a:t>
            </a:r>
            <a:endParaRPr lang="en-US" sz="2400" dirty="0">
              <a:latin typeface="Georgia" charset="0"/>
            </a:endParaRPr>
          </a:p>
          <a:p>
            <a:pPr eaLnBrk="1" hangingPunct="1"/>
            <a:endParaRPr lang="en-US" sz="2400" dirty="0">
              <a:latin typeface="Georgia" charset="0"/>
            </a:endParaRPr>
          </a:p>
          <a:p>
            <a:pPr eaLnBrk="1" hangingPunct="1"/>
            <a:endParaRPr lang="en-US" sz="2400" dirty="0">
              <a:latin typeface="Georgia" charset="0"/>
            </a:endParaRPr>
          </a:p>
          <a:p>
            <a:pPr algn="ctr" eaLnBrk="1" hangingPunct="1">
              <a:buFont typeface="Georgia" charset="0"/>
              <a:buNone/>
            </a:pPr>
            <a:r>
              <a:rPr lang="en-US" sz="3200" dirty="0">
                <a:latin typeface="Georgia" charset="0"/>
              </a:rPr>
              <a:t>Questions?</a:t>
            </a:r>
            <a:endParaRPr lang="en-US" sz="3600" dirty="0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646AD6-5291-E04E-93EC-2E0520CE2965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26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4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ebuchet MS" charset="0"/>
              </a:rPr>
              <a:t>Some types of digital projects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Digitized collections</a:t>
            </a:r>
          </a:p>
          <a:p>
            <a:pPr eaLnBrk="1" hangingPunct="1"/>
            <a:r>
              <a:rPr lang="en-US">
                <a:latin typeface="Georgia" charset="0"/>
              </a:rPr>
              <a:t>Online reference sources</a:t>
            </a:r>
          </a:p>
          <a:p>
            <a:pPr eaLnBrk="1" hangingPunct="1"/>
            <a:r>
              <a:rPr lang="en-US">
                <a:latin typeface="Georgia" charset="0"/>
              </a:rPr>
              <a:t>Scholarly texts</a:t>
            </a:r>
          </a:p>
          <a:p>
            <a:pPr eaLnBrk="1" hangingPunct="1"/>
            <a:r>
              <a:rPr lang="en-US">
                <a:latin typeface="Georgia" charset="0"/>
              </a:rPr>
              <a:t>Online publishing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CFF8E6-DB2E-094A-B677-8C7F5B4D2432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8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Digitized collections</a:t>
            </a:r>
            <a:endParaRPr lang="en-US" dirty="0">
              <a:ea typeface="+mj-ea"/>
            </a:endParaRPr>
          </a:p>
        </p:txBody>
      </p:sp>
      <p:sp>
        <p:nvSpPr>
          <p:cNvPr id="717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01ABFA-3470-3044-8C56-7DBE5360C696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D21890-B761-E24E-A60F-7F126BA014F2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0" y="168454"/>
            <a:ext cx="7297299" cy="6142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13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6" y="136483"/>
            <a:ext cx="7856867" cy="6161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05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2B517B-9167-134A-96F6-748E0A4CC83F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7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0" y="647700"/>
            <a:ext cx="8497427" cy="5157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192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2AFE01-C16A-8943-95F0-091969B599AA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8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024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8562"/>
            <a:ext cx="75565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3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92986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rebuchet MS" charset="0"/>
              </a:rPr>
              <a:t>Subject specialist contributions to digitized collections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" charset="0"/>
              </a:rPr>
              <a:t>Selection between and within collections</a:t>
            </a:r>
          </a:p>
          <a:p>
            <a:pPr eaLnBrk="1" hangingPunct="1"/>
            <a:r>
              <a:rPr lang="en-US" dirty="0">
                <a:latin typeface="Georgia" charset="0"/>
              </a:rPr>
              <a:t>Input into:</a:t>
            </a:r>
          </a:p>
          <a:p>
            <a:pPr lvl="1" eaLnBrk="1" hangingPunct="1"/>
            <a:r>
              <a:rPr lang="en-US" dirty="0">
                <a:latin typeface="Georgia" charset="0"/>
              </a:rPr>
              <a:t>Definition of primary and secondary user communities</a:t>
            </a:r>
          </a:p>
          <a:p>
            <a:pPr lvl="1" eaLnBrk="1" hangingPunct="1"/>
            <a:r>
              <a:rPr lang="en-US" dirty="0">
                <a:latin typeface="Georgia" charset="0"/>
              </a:rPr>
              <a:t>User discovery needs</a:t>
            </a:r>
          </a:p>
          <a:p>
            <a:pPr lvl="1" eaLnBrk="1" hangingPunct="1"/>
            <a:r>
              <a:rPr lang="en-US" dirty="0">
                <a:latin typeface="Georgia" charset="0"/>
              </a:rPr>
              <a:t>Metadata model</a:t>
            </a:r>
          </a:p>
          <a:p>
            <a:pPr lvl="1" eaLnBrk="1" hangingPunct="1"/>
            <a:r>
              <a:rPr lang="en-US" dirty="0">
                <a:latin typeface="Georgia" charset="0"/>
              </a:rPr>
              <a:t>Delivery mechanisms</a:t>
            </a:r>
          </a:p>
          <a:p>
            <a:pPr eaLnBrk="1" hangingPunct="1"/>
            <a:r>
              <a:rPr lang="en-US" dirty="0">
                <a:latin typeface="Georgia" charset="0"/>
              </a:rPr>
              <a:t>Identify related collections</a:t>
            </a:r>
          </a:p>
          <a:p>
            <a:pPr eaLnBrk="1" hangingPunct="1"/>
            <a:r>
              <a:rPr lang="en-US" dirty="0">
                <a:latin typeface="Georgia" charset="0"/>
              </a:rPr>
              <a:t>Facilitate collaboration with other institutions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D1411D-D8E7-BC4E-B9B5-0755B716E001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9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288</TotalTime>
  <Words>761</Words>
  <Application>Microsoft Macintosh PowerPoint</Application>
  <PresentationFormat>On-screen Show (4:3)</PresentationFormat>
  <Paragraphs>153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Apothecary</vt:lpstr>
      <vt:lpstr>What every librarian needs to know about digital collections </vt:lpstr>
      <vt:lpstr>Words to the Wise</vt:lpstr>
      <vt:lpstr>Some types of digital projects</vt:lpstr>
      <vt:lpstr>Digitized collections</vt:lpstr>
      <vt:lpstr>PowerPoint Presentation</vt:lpstr>
      <vt:lpstr>PowerPoint Presentation</vt:lpstr>
      <vt:lpstr>PowerPoint Presentation</vt:lpstr>
      <vt:lpstr>PowerPoint Presentation</vt:lpstr>
      <vt:lpstr>Subject specialist contributions to digitized collections</vt:lpstr>
      <vt:lpstr>Online reference sources</vt:lpstr>
      <vt:lpstr>PowerPoint Presentation</vt:lpstr>
      <vt:lpstr>PowerPoint Presentation</vt:lpstr>
      <vt:lpstr>PowerPoint Presentation</vt:lpstr>
      <vt:lpstr>Subject specialist contributions to online reference sources</vt:lpstr>
      <vt:lpstr>Scholarly texts</vt:lpstr>
      <vt:lpstr>PowerPoint Presentation</vt:lpstr>
      <vt:lpstr>PowerPoint Presentation</vt:lpstr>
      <vt:lpstr>PowerPoint Presentation</vt:lpstr>
      <vt:lpstr>Subject specialist contributions to scholarly texts</vt:lpstr>
      <vt:lpstr>Online publishing</vt:lpstr>
      <vt:lpstr>PowerPoint Presentation</vt:lpstr>
      <vt:lpstr>PowerPoint Presentation</vt:lpstr>
      <vt:lpstr>Subject specialist contributions to online publishing</vt:lpstr>
      <vt:lpstr>Moving from Project to Program</vt:lpstr>
      <vt:lpstr>Are you ready?</vt:lpstr>
      <vt:lpstr>Thank you!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INLS 513 Resource Selection and Evaluation</dc:title>
  <dc:creator>Jenn Riley</dc:creator>
  <cp:lastModifiedBy>Jenn Riley</cp:lastModifiedBy>
  <cp:revision>15</cp:revision>
  <dcterms:created xsi:type="dcterms:W3CDTF">2011-04-05T01:19:47Z</dcterms:created>
  <dcterms:modified xsi:type="dcterms:W3CDTF">2011-04-06T13:20:16Z</dcterms:modified>
</cp:coreProperties>
</file>