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87" r:id="rId4"/>
    <p:sldId id="262" r:id="rId5"/>
    <p:sldId id="263" r:id="rId6"/>
    <p:sldId id="264" r:id="rId7"/>
    <p:sldId id="286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8" r:id="rId22"/>
    <p:sldId id="292" r:id="rId23"/>
    <p:sldId id="291" r:id="rId24"/>
    <p:sldId id="290" r:id="rId25"/>
    <p:sldId id="285" r:id="rId26"/>
    <p:sldId id="289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4880-E98F-0049-B6D1-51A68D584D38}" type="datetimeFigureOut">
              <a:rPr lang="en-US" smtClean="0"/>
              <a:t>3/21/12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7386-E35D-234D-AFED-8E88CB876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B79F-7A29-444D-BE4C-29C4E52A4290}" type="datetimeFigureOut">
              <a:rPr lang="en-US" smtClean="0"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10FF-EFE7-244B-808F-7FF8B56D7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4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84E49E-C4D7-D646-91B1-BE4565F0F257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3/22/12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INLS 513 Resource Selection and Evaluation -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ebapp1.dlib.indiana.edu/letopis/index.jsp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etrs.indiana.edu/web/v/victbib/" TargetMode="Externa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migrants.byu.edu/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ocsouth.unc.edu/" TargetMode="Externa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hitmanarchive.org/" TargetMode="Externa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rktwainproject.org/" TargetMode="Externa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cholarworks.iu.edu/journals/index.php/mar" TargetMode="Externa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scholarship.org/uc/ismrg_cisj" TargetMode="Externa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sheetmusic/?CISOROOT=/sheetmusic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dc/ncmaps/" TargetMode="Externa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b.unc.edu/mss/inv/c/Cameron_Family.html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emory.loc.gov/ammem/doughtml/doughome.html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Jenn Riley, Head, Carolina Digital Library and Archives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What every librarian needs to know about digital collections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reference sources</a:t>
            </a:r>
            <a:endParaRPr lang="en-US" dirty="0">
              <a:ea typeface="+mj-ea"/>
            </a:endParaRPr>
          </a:p>
        </p:txBody>
      </p:sp>
      <p:sp>
        <p:nvSpPr>
          <p:cNvPr id="1229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602A11-0109-6744-97DA-B882C0350EA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6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38F50F-996A-EB49-86E7-E790C080F00B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331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79960"/>
            <a:ext cx="8888412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796BDD-001F-C940-9F72-BE4CB3ECEF7E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434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97152"/>
            <a:ext cx="7639050" cy="584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8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857ACE-39D1-AB44-987D-5A05EDB3CBA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8" y="207326"/>
            <a:ext cx="7874533" cy="617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10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Scholarly texts</a:t>
            </a:r>
            <a:endParaRPr lang="en-US" dirty="0">
              <a:ea typeface="+mj-ea"/>
            </a:endParaRPr>
          </a:p>
        </p:txBody>
      </p:sp>
      <p:sp>
        <p:nvSpPr>
          <p:cNvPr id="1741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F7DEA5-7C14-3D4C-931E-9623BF1B0C7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2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59E3BB-03B2-0E49-9B2F-6978FBC782C4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1" y="187918"/>
            <a:ext cx="7985162" cy="616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52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AF499F-2B56-144D-8B45-C724868FBE2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946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4426"/>
            <a:ext cx="7751763" cy="588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53C540-CBE8-7044-A108-8A9D871D7FF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048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9994"/>
            <a:ext cx="7847012" cy="583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Online publishing</a:t>
            </a:r>
            <a:endParaRPr lang="en-US" dirty="0">
              <a:ea typeface="+mj-ea"/>
            </a:endParaRPr>
          </a:p>
        </p:txBody>
      </p:sp>
      <p:sp>
        <p:nvSpPr>
          <p:cNvPr id="2253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371A56-5194-2044-9D29-EE7F36FCAD6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0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E02848-51D8-BA4E-A067-57ACB06BBBE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0" y="177021"/>
            <a:ext cx="7830558" cy="6140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4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Lessons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Digitization is the easy part</a:t>
            </a:r>
          </a:p>
          <a:p>
            <a:r>
              <a:rPr lang="en-US" dirty="0" smtClean="0"/>
              <a:t>Effective digital programs involve staff from many places within the library</a:t>
            </a:r>
          </a:p>
          <a:p>
            <a:r>
              <a:rPr lang="en-US" dirty="0" smtClean="0"/>
              <a:t>Transfer policies and approaches from the analog whenever </a:t>
            </a:r>
            <a:r>
              <a:rPr lang="en-US" dirty="0" smtClean="0"/>
              <a:t>possible</a:t>
            </a:r>
          </a:p>
          <a:p>
            <a:r>
              <a:rPr lang="en-US" dirty="0" smtClean="0">
                <a:solidFill>
                  <a:srgbClr val="242852"/>
                </a:solidFill>
              </a:rPr>
              <a:t>We haven’t solved the sustainability problem yet</a:t>
            </a:r>
          </a:p>
          <a:p>
            <a:pPr lvl="1"/>
            <a:r>
              <a:rPr lang="en-US" dirty="0" smtClean="0">
                <a:solidFill>
                  <a:srgbClr val="242852"/>
                </a:solidFill>
              </a:rPr>
              <a:t>What’s the role of business planning?</a:t>
            </a:r>
          </a:p>
          <a:p>
            <a:pPr lvl="1"/>
            <a:r>
              <a:rPr lang="en-US" dirty="0" smtClean="0">
                <a:solidFill>
                  <a:srgbClr val="242852"/>
                </a:solidFill>
              </a:rPr>
              <a:t>How do we effectively balance sustainability with innovation?</a:t>
            </a:r>
            <a:endParaRPr lang="en-US" dirty="0" smtClean="0">
              <a:solidFill>
                <a:srgbClr val="242852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4068EE-3076-7443-811E-872CC00F2E4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20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9" y="51832"/>
            <a:ext cx="8012373" cy="6283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80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Institutional repositories</a:t>
            </a:r>
            <a:endParaRPr lang="en-US" dirty="0">
              <a:ea typeface="+mj-ea"/>
            </a:endParaRPr>
          </a:p>
        </p:txBody>
      </p:sp>
      <p:sp>
        <p:nvSpPr>
          <p:cNvPr id="2253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371A56-5194-2044-9D29-EE7F36FCAD6C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21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815" y="1808217"/>
            <a:ext cx="3727875" cy="173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Hey, libraries are really catching the raw end of this scholarly publishing deal! 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66358" y="3566535"/>
            <a:ext cx="4117380" cy="2068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en-US" dirty="0" smtClean="0"/>
              <a:t>I know! Let’s  build a repository for pre-prints, ad faculty will deposit their works there to make them more easily accessible!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85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shift to a focus on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9036" y="1791849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68180" y="227685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metadata preparation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37002" y="3517407"/>
            <a:ext cx="2082998" cy="6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bulk ingest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12613" y="5041346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26820" y="5616062"/>
            <a:ext cx="2082998" cy="6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ETDs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17573" y="24449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researcher profiles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10255" y="179956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j</a:t>
            </a:r>
            <a:r>
              <a:rPr lang="en-US" dirty="0" smtClean="0"/>
              <a:t>ournal hosting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1301" y="4224018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4575" y="5041346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</p:spTree>
    <p:extLst>
      <p:ext uri="{BB962C8B-B14F-4D97-AF65-F5344CB8AC3E}">
        <p14:creationId xmlns:p14="http://schemas.microsoft.com/office/powerpoint/2010/main" val="36719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996" y="2105807"/>
            <a:ext cx="3755920" cy="1761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Repositories are going to be an important part of the evolving scholarly communication landscape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576" y="4752873"/>
            <a:ext cx="2870448" cy="11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But not as central as we originally imagined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58017" y="4018700"/>
            <a:ext cx="4048322" cy="191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related services will be increasingly distributed throughout the staff in academic libraries.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Including subject specialists.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7597" y="2373143"/>
            <a:ext cx="3347508" cy="1486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digital library efforts will be increasingly integrated</a:t>
            </a:r>
          </a:p>
        </p:txBody>
      </p:sp>
    </p:spTree>
    <p:extLst>
      <p:ext uri="{BB962C8B-B14F-4D97-AF65-F5344CB8AC3E}">
        <p14:creationId xmlns:p14="http://schemas.microsoft.com/office/powerpoint/2010/main" val="23317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from Project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enough to just put a few resources online</a:t>
            </a:r>
          </a:p>
          <a:p>
            <a:r>
              <a:rPr lang="en-US" dirty="0" smtClean="0"/>
              <a:t>No longer enough to have all DL work done in one department</a:t>
            </a:r>
          </a:p>
          <a:p>
            <a:r>
              <a:rPr lang="en-US" dirty="0" smtClean="0"/>
              <a:t>Collaborative efforts are becoming the norm</a:t>
            </a:r>
          </a:p>
          <a:p>
            <a:pPr lvl="1"/>
            <a:r>
              <a:rPr lang="en-US" dirty="0" smtClean="0"/>
              <a:t>Efficiencies of scale</a:t>
            </a:r>
          </a:p>
          <a:p>
            <a:pPr lvl="1"/>
            <a:r>
              <a:rPr lang="en-US" dirty="0" smtClean="0"/>
              <a:t>Involving new types of partners / expanding opportunities</a:t>
            </a:r>
          </a:p>
          <a:p>
            <a:pPr lvl="1"/>
            <a:r>
              <a:rPr lang="en-US" dirty="0" smtClean="0"/>
              <a:t>Less duplication of effort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we </a:t>
            </a:r>
            <a:r>
              <a:rPr lang="en-US" i="1" dirty="0" smtClean="0"/>
              <a:t>keep</a:t>
            </a:r>
            <a:r>
              <a:rPr lang="en-US" dirty="0" smtClean="0"/>
              <a:t> doing all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the strongest connection to library and academic mission are not enough</a:t>
            </a:r>
          </a:p>
          <a:p>
            <a:r>
              <a:rPr lang="en-US" dirty="0" smtClean="0"/>
              <a:t>Build business planning into the skill set of librarians</a:t>
            </a:r>
          </a:p>
          <a:p>
            <a:r>
              <a:rPr lang="en-US" dirty="0" smtClean="0"/>
              <a:t>Use shared technical architectures</a:t>
            </a:r>
          </a:p>
          <a:p>
            <a:r>
              <a:rPr lang="en-US" dirty="0" smtClean="0"/>
              <a:t>Be thinking about sustainability issues from the very beginning</a:t>
            </a:r>
          </a:p>
          <a:p>
            <a:r>
              <a:rPr lang="en-US" dirty="0" smtClean="0"/>
              <a:t>Partner</a:t>
            </a:r>
          </a:p>
          <a:p>
            <a:r>
              <a:rPr lang="en-US" dirty="0" smtClean="0"/>
              <a:t>Focus on something shorter than “forever”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</a:rPr>
              <a:t>Are you ready?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eorgia" charset="0"/>
              </a:rPr>
              <a:t>Libraries and librarianship are changing.</a:t>
            </a:r>
          </a:p>
          <a:p>
            <a:r>
              <a:rPr lang="en-US">
                <a:latin typeface="Georgia" charset="0"/>
              </a:rPr>
              <a:t>We increasingly </a:t>
            </a:r>
            <a:r>
              <a:rPr lang="en-US" i="1">
                <a:latin typeface="Georgia" charset="0"/>
              </a:rPr>
              <a:t>produce</a:t>
            </a:r>
            <a:r>
              <a:rPr lang="en-US">
                <a:latin typeface="Georgia" charset="0"/>
              </a:rPr>
              <a:t> information rather than simply providing access to it.</a:t>
            </a:r>
          </a:p>
          <a:p>
            <a:r>
              <a:rPr lang="en-US">
                <a:latin typeface="Georgia" charset="0"/>
              </a:rPr>
              <a:t>Our work is more collaborative than ever.</a:t>
            </a:r>
          </a:p>
          <a:p>
            <a:r>
              <a:rPr lang="en-US">
                <a:latin typeface="Georgia" charset="0"/>
              </a:rPr>
              <a:t>How will you contribute?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478447-3A8A-934A-A973-4A0D5C7547A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27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5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Thank you!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Georgia" charset="0"/>
              </a:rPr>
              <a:t>jennriley@unc.edu</a:t>
            </a:r>
            <a:endParaRPr lang="en-US" dirty="0">
              <a:latin typeface="Georgia" charset="0"/>
            </a:endParaRPr>
          </a:p>
          <a:p>
            <a:r>
              <a:rPr lang="en-US" dirty="0">
                <a:latin typeface="Georgia" charset="0"/>
              </a:rPr>
              <a:t>These presentation slides: </a:t>
            </a:r>
            <a:br>
              <a:rPr lang="en-US" dirty="0">
                <a:latin typeface="Georgia" charset="0"/>
              </a:rPr>
            </a:br>
            <a:r>
              <a:rPr lang="en-US" dirty="0">
                <a:latin typeface="Georgia" charset="0"/>
              </a:rPr>
              <a:t>&lt;http://</a:t>
            </a:r>
            <a:r>
              <a:rPr lang="en-US" dirty="0" err="1">
                <a:latin typeface="Georgia" charset="0"/>
              </a:rPr>
              <a:t>www.lib.unc.edu</a:t>
            </a:r>
            <a:r>
              <a:rPr lang="en-US" dirty="0">
                <a:latin typeface="Georgia" charset="0"/>
              </a:rPr>
              <a:t>/users/</a:t>
            </a:r>
            <a:r>
              <a:rPr lang="en-US" dirty="0" err="1">
                <a:latin typeface="Georgia" charset="0"/>
              </a:rPr>
              <a:t>jlriley</a:t>
            </a:r>
            <a:r>
              <a:rPr lang="en-US" dirty="0">
                <a:latin typeface="Georgia" charset="0"/>
              </a:rPr>
              <a:t>/presentations/</a:t>
            </a:r>
            <a:r>
              <a:rPr lang="en-US" dirty="0" err="1">
                <a:latin typeface="Georgia" charset="0"/>
              </a:rPr>
              <a:t>uncsils</a:t>
            </a:r>
            <a:r>
              <a:rPr lang="en-US">
                <a:latin typeface="Georgia" charset="0"/>
              </a:rPr>
              <a:t>/</a:t>
            </a:r>
            <a:r>
              <a:rPr lang="en-US" smtClean="0">
                <a:latin typeface="Georgia" charset="0"/>
              </a:rPr>
              <a:t>12spring</a:t>
            </a:r>
            <a:r>
              <a:rPr lang="en-US">
                <a:latin typeface="Georgia" charset="0"/>
              </a:rPr>
              <a:t>/</a:t>
            </a:r>
            <a:r>
              <a:rPr lang="en-US" smtClean="0">
                <a:latin typeface="Georgia" charset="0"/>
              </a:rPr>
              <a:t>inls513-varga.pptx</a:t>
            </a:r>
            <a:r>
              <a:rPr lang="en-US" dirty="0">
                <a:latin typeface="Georgia" charset="0"/>
              </a:rPr>
              <a:t>&gt;</a:t>
            </a:r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eaLnBrk="1" hangingPunct="1"/>
            <a:endParaRPr lang="en-US" sz="2400" dirty="0">
              <a:latin typeface="Georgia" charset="0"/>
            </a:endParaRPr>
          </a:p>
          <a:p>
            <a:pPr algn="ctr" eaLnBrk="1" hangingPunct="1">
              <a:buFont typeface="Georgia" charset="0"/>
              <a:buNone/>
            </a:pPr>
            <a:r>
              <a:rPr lang="en-US" sz="3200" dirty="0">
                <a:latin typeface="Georgia" charset="0"/>
              </a:rPr>
              <a:t>Questions?</a:t>
            </a:r>
            <a:endParaRPr lang="en-US" sz="3600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646AD6-5291-E04E-93EC-2E0520CE2965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28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lessons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Effective participants in DL teams:</a:t>
            </a:r>
          </a:p>
          <a:p>
            <a:pPr lvl="1"/>
            <a:r>
              <a:rPr lang="en-US" dirty="0">
                <a:solidFill>
                  <a:srgbClr val="242852"/>
                </a:solidFill>
              </a:rPr>
              <a:t>Come from diverse backgrounds</a:t>
            </a:r>
          </a:p>
          <a:p>
            <a:pPr lvl="1"/>
            <a:r>
              <a:rPr lang="en-US" dirty="0">
                <a:solidFill>
                  <a:srgbClr val="242852"/>
                </a:solidFill>
              </a:rPr>
              <a:t>Learn as they go</a:t>
            </a:r>
          </a:p>
          <a:p>
            <a:pPr lvl="1"/>
            <a:r>
              <a:rPr lang="en-US" dirty="0">
                <a:solidFill>
                  <a:srgbClr val="242852"/>
                </a:solidFill>
              </a:rPr>
              <a:t>Think analytically</a:t>
            </a:r>
          </a:p>
          <a:p>
            <a:pPr lvl="1"/>
            <a:r>
              <a:rPr lang="en-US" dirty="0">
                <a:solidFill>
                  <a:srgbClr val="242852"/>
                </a:solidFill>
              </a:rPr>
              <a:t>Have technical aptitude, but aren’t necessarily programmers</a:t>
            </a:r>
          </a:p>
          <a:p>
            <a:pPr lvl="1"/>
            <a:r>
              <a:rPr lang="en-US" dirty="0">
                <a:solidFill>
                  <a:srgbClr val="242852"/>
                </a:solidFill>
              </a:rPr>
              <a:t>Make good decisions about when to reuse and when to build anew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9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charset="0"/>
              </a:rPr>
              <a:t>Some types of digital </a:t>
            </a:r>
            <a:r>
              <a:rPr lang="en-US" dirty="0" smtClean="0">
                <a:latin typeface="Trebuchet MS" charset="0"/>
              </a:rPr>
              <a:t>initiatives</a:t>
            </a:r>
            <a:endParaRPr lang="en-US" dirty="0">
              <a:latin typeface="Trebuchet MS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Digitized collections</a:t>
            </a:r>
          </a:p>
          <a:p>
            <a:pPr eaLnBrk="1" hangingPunct="1"/>
            <a:r>
              <a:rPr lang="en-US" dirty="0">
                <a:latin typeface="Georgia" charset="0"/>
              </a:rPr>
              <a:t>Online reference sources</a:t>
            </a:r>
          </a:p>
          <a:p>
            <a:pPr eaLnBrk="1" hangingPunct="1"/>
            <a:r>
              <a:rPr lang="en-US" dirty="0">
                <a:latin typeface="Georgia" charset="0"/>
              </a:rPr>
              <a:t>Scholarly texts</a:t>
            </a:r>
          </a:p>
          <a:p>
            <a:pPr eaLnBrk="1" hangingPunct="1"/>
            <a:r>
              <a:rPr lang="en-US" dirty="0">
                <a:latin typeface="Georgia" charset="0"/>
              </a:rPr>
              <a:t>Online </a:t>
            </a:r>
            <a:r>
              <a:rPr lang="en-US" dirty="0" smtClean="0">
                <a:latin typeface="Georgia" charset="0"/>
              </a:rPr>
              <a:t>publishing</a:t>
            </a:r>
          </a:p>
          <a:p>
            <a:pPr eaLnBrk="1" hangingPunct="1"/>
            <a:r>
              <a:rPr lang="en-US" dirty="0" smtClean="0">
                <a:latin typeface="Georgia" charset="0"/>
              </a:rPr>
              <a:t>Institutional repositories</a:t>
            </a:r>
            <a:endParaRPr lang="en-US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CFF8E6-DB2E-094A-B677-8C7F5B4D243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Digitized collections</a:t>
            </a:r>
            <a:endParaRPr lang="en-US" dirty="0">
              <a:ea typeface="+mj-ea"/>
            </a:endParaRPr>
          </a:p>
        </p:txBody>
      </p:sp>
      <p:sp>
        <p:nvSpPr>
          <p:cNvPr id="7171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endParaRPr lang="en-US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01ABFA-3470-3044-8C56-7DBE5360C696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D21890-B761-E24E-A60F-7F126BA014F2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0" y="168454"/>
            <a:ext cx="7297299" cy="6142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13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6" y="136483"/>
            <a:ext cx="7856867" cy="6161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0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2B517B-9167-134A-96F6-748E0A4CC83F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0" y="647700"/>
            <a:ext cx="8497427" cy="5157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92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3/22/12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INLS 513 Resource Selection and Evaluation - Spring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2AFE01-C16A-8943-95F0-091969B599AA}" type="slidenum">
              <a:rPr lang="en-US">
                <a:solidFill>
                  <a:srgbClr val="000000"/>
                </a:solidFill>
                <a:latin typeface="Georgia" charset="0"/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024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562"/>
            <a:ext cx="75565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3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311</TotalTime>
  <Words>813</Words>
  <Application>Microsoft Macintosh PowerPoint</Application>
  <PresentationFormat>On-screen Show (4:3)</PresentationFormat>
  <Paragraphs>155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What every librarian needs to know about digital collections </vt:lpstr>
      <vt:lpstr>Big Lessons (1)</vt:lpstr>
      <vt:lpstr>Big lessons (2)</vt:lpstr>
      <vt:lpstr>Some types of digital initiatives</vt:lpstr>
      <vt:lpstr>Digitized collections</vt:lpstr>
      <vt:lpstr>PowerPoint Presentation</vt:lpstr>
      <vt:lpstr>PowerPoint Presentation</vt:lpstr>
      <vt:lpstr>PowerPoint Presentation</vt:lpstr>
      <vt:lpstr>PowerPoint Presentation</vt:lpstr>
      <vt:lpstr>Online reference sources</vt:lpstr>
      <vt:lpstr>PowerPoint Presentation</vt:lpstr>
      <vt:lpstr>PowerPoint Presentation</vt:lpstr>
      <vt:lpstr>PowerPoint Presentation</vt:lpstr>
      <vt:lpstr>Scholarly texts</vt:lpstr>
      <vt:lpstr>PowerPoint Presentation</vt:lpstr>
      <vt:lpstr>PowerPoint Presentation</vt:lpstr>
      <vt:lpstr>PowerPoint Presentation</vt:lpstr>
      <vt:lpstr>Online publishing</vt:lpstr>
      <vt:lpstr>PowerPoint Presentation</vt:lpstr>
      <vt:lpstr>PowerPoint Presentation</vt:lpstr>
      <vt:lpstr>Institutional repositories</vt:lpstr>
      <vt:lpstr>In the beginning…</vt:lpstr>
      <vt:lpstr>Big shift to a focus on services</vt:lpstr>
      <vt:lpstr>My opinion</vt:lpstr>
      <vt:lpstr>Moving from Project to Program</vt:lpstr>
      <vt:lpstr>So how do we keep doing all of this?</vt:lpstr>
      <vt:lpstr>Are you ready?</vt:lpstr>
      <vt:lpstr>Thank you!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INLS 513 Resource Selection and Evaluation</dc:title>
  <dc:creator>Jenn Riley</dc:creator>
  <cp:lastModifiedBy>Jenn Riley</cp:lastModifiedBy>
  <cp:revision>17</cp:revision>
  <dcterms:created xsi:type="dcterms:W3CDTF">2011-04-05T01:19:47Z</dcterms:created>
  <dcterms:modified xsi:type="dcterms:W3CDTF">2012-03-22T00:11:53Z</dcterms:modified>
</cp:coreProperties>
</file>