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BD4A2-CFDD-F747-8E8E-8AFBCC5ED235}" type="datetimeFigureOut">
              <a:rPr lang="en-US" smtClean="0"/>
              <a:t>2/12/12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A5126-E6AF-B747-9C6D-3F656C61F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109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B0CD9-0D86-FF4A-8649-B50607B03439}" type="datetimeFigureOut">
              <a:rPr lang="en-US" smtClean="0"/>
              <a:t>2/12/12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00BD4-E5F5-8D44-8520-E0DA3EE0C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65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IR content</a:t>
            </a:r>
          </a:p>
          <a:p>
            <a:r>
              <a:rPr lang="en-US" dirty="0" smtClean="0"/>
              <a:t>Repository</a:t>
            </a:r>
            <a:r>
              <a:rPr lang="en-US" baseline="0" dirty="0" smtClean="0"/>
              <a:t> manager jobs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00BD4-E5F5-8D44-8520-E0DA3EE0C5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84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Lack of self-deposit</a:t>
            </a:r>
          </a:p>
          <a:p>
            <a:r>
              <a:rPr lang="en-US" dirty="0" smtClean="0"/>
              <a:t>Repo lib jobs given little authority,</a:t>
            </a:r>
            <a:r>
              <a:rPr lang="en-US" baseline="0" dirty="0" smtClean="0"/>
              <a:t> guidance. “coordinators”</a:t>
            </a:r>
            <a:endParaRPr lang="en-US" dirty="0" smtClean="0"/>
          </a:p>
          <a:p>
            <a:r>
              <a:rPr lang="en-US" dirty="0" smtClean="0"/>
              <a:t>Researchers’ allegiance is with discipline, not</a:t>
            </a:r>
            <a:r>
              <a:rPr lang="en-US" baseline="0" dirty="0" smtClean="0"/>
              <a:t> institution</a:t>
            </a:r>
            <a:endParaRPr lang="en-US" dirty="0" smtClean="0"/>
          </a:p>
          <a:p>
            <a:r>
              <a:rPr lang="en-US" dirty="0" smtClean="0"/>
              <a:t>Grey lit focus sometimes more effective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00BD4-E5F5-8D44-8520-E0DA3EE0C5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5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Shift to focus on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00BD4-E5F5-8D44-8520-E0DA3EE0C5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81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streams</a:t>
            </a:r>
          </a:p>
          <a:p>
            <a:r>
              <a:rPr lang="en-US" dirty="0" smtClean="0"/>
              <a:t>Never had a repo librarian</a:t>
            </a:r>
          </a:p>
          <a:p>
            <a:r>
              <a:rPr lang="en-US" dirty="0" smtClean="0"/>
              <a:t>What we’re facing</a:t>
            </a:r>
            <a:r>
              <a:rPr lang="en-US" baseline="0" dirty="0" smtClean="0"/>
              <a:t> 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00BD4-E5F5-8D44-8520-E0DA3EE0C5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1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513: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513: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513: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513: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513: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513: Spring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13,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513: Spring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13,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513: Spring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513: Spring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513: Spring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513: Spring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February 13,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de-DE" smtClean="0"/>
              <a:t>INLS 513: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900" dirty="0" smtClean="0"/>
              <a:t>Institutional Repositories: </a:t>
            </a:r>
            <a:r>
              <a:rPr lang="en-US" sz="3900" dirty="0" smtClean="0"/>
              <a:t>Policy, Scope, and direction</a:t>
            </a:r>
            <a:endParaRPr lang="en-US" sz="3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 Riley</a:t>
            </a:r>
          </a:p>
          <a:p>
            <a:r>
              <a:rPr lang="en-US" dirty="0" smtClean="0"/>
              <a:t>Head, Carolina Digital Library and Archives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5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096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promise of institutional repositories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513: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202" y="1295696"/>
            <a:ext cx="6806637" cy="54134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082" y="5878103"/>
            <a:ext cx="1070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The Sound of Music</a:t>
            </a:r>
            <a:r>
              <a:rPr lang="en-US" sz="1200" dirty="0" smtClean="0"/>
              <a:t>.</a:t>
            </a:r>
            <a:br>
              <a:rPr lang="en-US" sz="1200" dirty="0" smtClean="0"/>
            </a:br>
            <a:r>
              <a:rPr lang="en-US" sz="1200" dirty="0" smtClean="0"/>
              <a:t> Image from </a:t>
            </a:r>
            <a:r>
              <a:rPr lang="en-US" sz="1200" dirty="0" err="1" smtClean="0"/>
              <a:t>IMDB.com</a:t>
            </a:r>
            <a:r>
              <a:rPr lang="en-US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263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74" y="533399"/>
            <a:ext cx="3172126" cy="4746101"/>
          </a:xfrm>
        </p:spPr>
        <p:txBody>
          <a:bodyPr/>
          <a:lstStyle/>
          <a:p>
            <a:r>
              <a:rPr lang="en-US" dirty="0" smtClean="0"/>
              <a:t>And what we’ve learned is…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reality is more like this.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513: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642" y="18288"/>
            <a:ext cx="4624995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26870" y="6301971"/>
            <a:ext cx="199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Platoon</a:t>
            </a:r>
            <a:r>
              <a:rPr lang="en-US" sz="1200" dirty="0" smtClean="0"/>
              <a:t>.</a:t>
            </a:r>
            <a:br>
              <a:rPr lang="en-US" sz="1200" dirty="0" smtClean="0"/>
            </a:br>
            <a:r>
              <a:rPr lang="en-US" sz="1200" dirty="0" smtClean="0"/>
              <a:t> Image from </a:t>
            </a:r>
            <a:r>
              <a:rPr lang="en-US" sz="1200" dirty="0" err="1" smtClean="0"/>
              <a:t>IMDB.com</a:t>
            </a:r>
            <a:r>
              <a:rPr lang="en-US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381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558"/>
            <a:ext cx="8229600" cy="990600"/>
          </a:xfrm>
        </p:spPr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513: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37" y="1209426"/>
            <a:ext cx="7126929" cy="5345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24568" y="6554622"/>
            <a:ext cx="5280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Image by </a:t>
            </a:r>
            <a:r>
              <a:rPr lang="en-US" sz="1200" dirty="0" err="1" smtClean="0"/>
              <a:t>Luiza</a:t>
            </a:r>
            <a:r>
              <a:rPr lang="en-US" sz="1200" dirty="0" smtClean="0"/>
              <a:t> </a:t>
            </a:r>
            <a:r>
              <a:rPr lang="en-US" sz="1200" dirty="0" err="1" smtClean="0"/>
              <a:t>Leite</a:t>
            </a:r>
            <a:r>
              <a:rPr lang="en-US" sz="1200" dirty="0"/>
              <a:t>. http://</a:t>
            </a:r>
            <a:r>
              <a:rPr lang="en-US" sz="1200" dirty="0" err="1"/>
              <a:t>www.flickr.com</a:t>
            </a:r>
            <a:r>
              <a:rPr lang="en-US" sz="1200" dirty="0"/>
              <a:t>/photos/</a:t>
            </a:r>
            <a:r>
              <a:rPr lang="en-US" sz="1200" dirty="0" err="1"/>
              <a:t>lleite</a:t>
            </a:r>
            <a:r>
              <a:rPr lang="en-US" sz="1200" dirty="0"/>
              <a:t>/6608081/ 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05116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shift to a focus on services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513: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9036" y="3248754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/>
              <a:t>o</a:t>
            </a:r>
            <a:r>
              <a:rPr lang="en-US" dirty="0" smtClean="0"/>
              <a:t>pen access advocacy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77700" y="1524000"/>
            <a:ext cx="2516384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authors’ rights consulting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70368" y="1404769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metadata preparation</a:t>
            </a:r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37002" y="3517407"/>
            <a:ext cx="2082998" cy="685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bulk ingest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30902" y="5328704"/>
            <a:ext cx="2082998" cy="574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digitization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502301" y="4429163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digital humanities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426820" y="5903420"/>
            <a:ext cx="2082998" cy="699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ETDs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717573" y="2444963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researcher profiles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787370" y="1799561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/>
              <a:t>j</a:t>
            </a:r>
            <a:r>
              <a:rPr lang="en-US" dirty="0" smtClean="0"/>
              <a:t>ournal hosting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311301" y="4224018"/>
            <a:ext cx="2082998" cy="583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research data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34575" y="5648017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did I mention data?</a:t>
            </a:r>
          </a:p>
        </p:txBody>
      </p:sp>
    </p:spTree>
    <p:extLst>
      <p:ext uri="{BB962C8B-B14F-4D97-AF65-F5344CB8AC3E}">
        <p14:creationId xmlns:p14="http://schemas.microsoft.com/office/powerpoint/2010/main" val="47571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UNC’s approach is a bit different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Began as digital preservation research effort</a:t>
            </a:r>
          </a:p>
          <a:p>
            <a:r>
              <a:rPr lang="en-US" sz="2800" dirty="0"/>
              <a:t>Added in access/IR focus along the way</a:t>
            </a:r>
          </a:p>
          <a:p>
            <a:r>
              <a:rPr lang="en-US" sz="2800" dirty="0" smtClean="0"/>
              <a:t>3 collecting streams</a:t>
            </a:r>
          </a:p>
          <a:p>
            <a:pPr lvl="1"/>
            <a:r>
              <a:rPr lang="en-US" sz="2400" dirty="0" smtClean="0"/>
              <a:t>Faculty research/creative work</a:t>
            </a:r>
          </a:p>
          <a:p>
            <a:pPr lvl="1"/>
            <a:r>
              <a:rPr lang="en-US" sz="2400" dirty="0" smtClean="0"/>
              <a:t>Born-digital special collections (including university records)</a:t>
            </a:r>
          </a:p>
          <a:p>
            <a:pPr lvl="1"/>
            <a:r>
              <a:rPr lang="en-US" sz="2400" dirty="0" smtClean="0"/>
              <a:t>Locally digitized physical library collections</a:t>
            </a:r>
          </a:p>
          <a:p>
            <a:r>
              <a:rPr lang="en-US" sz="2800" dirty="0" smtClean="0"/>
              <a:t>Might be ready for some reshuffling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513: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4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 specialists’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966" y="3412352"/>
            <a:ext cx="2819429" cy="7909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513: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39036" y="3248754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/>
              <a:t>o</a:t>
            </a:r>
            <a:r>
              <a:rPr lang="en-US" dirty="0" smtClean="0"/>
              <a:t>pen access advocacy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25104" y="1777619"/>
            <a:ext cx="2516384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authors’ rights consulting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630902" y="5328704"/>
            <a:ext cx="2082998" cy="574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referrals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502301" y="4429163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digital humanities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630902" y="2102509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needs analysis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713900" y="1524000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faculty partnerships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852585" y="4588575"/>
            <a:ext cx="2082998" cy="583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research data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34575" y="5648017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did I mention data?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246438" y="2732199"/>
            <a:ext cx="2440362" cy="132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new forms of publishing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713900" y="5648017"/>
            <a:ext cx="2082998" cy="95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content recruitment</a:t>
            </a:r>
          </a:p>
        </p:txBody>
      </p:sp>
    </p:spTree>
    <p:extLst>
      <p:ext uri="{BB962C8B-B14F-4D97-AF65-F5344CB8AC3E}">
        <p14:creationId xmlns:p14="http://schemas.microsoft.com/office/powerpoint/2010/main" val="108891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opinion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513: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5996" y="2105807"/>
            <a:ext cx="3755920" cy="1761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Repositories are going to be an important part of the evolving scholarly communication landscape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0576" y="3862319"/>
            <a:ext cx="2870448" cy="11475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But not as central as we originally imagined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10564" y="4458487"/>
            <a:ext cx="4048322" cy="19165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IR and related services will be increasingly distributed throughout the staff in academic libraries.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Including subject specialists.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96213" y="1309320"/>
            <a:ext cx="3347508" cy="148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IR and digital library efforts will be increasingly integrated</a:t>
            </a:r>
          </a:p>
        </p:txBody>
      </p:sp>
    </p:spTree>
    <p:extLst>
      <p:ext uri="{BB962C8B-B14F-4D97-AF65-F5344CB8AC3E}">
        <p14:creationId xmlns:p14="http://schemas.microsoft.com/office/powerpoint/2010/main" val="218152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0513" y="2028268"/>
            <a:ext cx="3581964" cy="3065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jennriley@unc.edu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http://cdla.unc.edu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http://</a:t>
            </a:r>
            <a:r>
              <a:rPr lang="en-US" dirty="0" err="1" smtClean="0"/>
              <a:t>cdr.lib.unc.edu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DE" smtClean="0"/>
              <a:t>INLS 513: Spring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02" y="6279349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1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374</TotalTime>
  <Words>375</Words>
  <Application>Microsoft Macintosh PowerPoint</Application>
  <PresentationFormat>On-screen Show (4:3)</PresentationFormat>
  <Paragraphs>91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Clarity</vt:lpstr>
      <vt:lpstr>Institutional Repositories: Policy, Scope, and direction</vt:lpstr>
      <vt:lpstr>The promise of institutional repositories</vt:lpstr>
      <vt:lpstr>And what we’ve learned is…   reality is more like this.</vt:lpstr>
      <vt:lpstr>What’s next?</vt:lpstr>
      <vt:lpstr>Big shift to a focus on services</vt:lpstr>
      <vt:lpstr>UNC’s approach is a bit different</vt:lpstr>
      <vt:lpstr>Subject specialists’ roles</vt:lpstr>
      <vt:lpstr>My opinion</vt:lpstr>
      <vt:lpstr>Thanks!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Institutional Repositories: Policy Issues</dc:title>
  <dc:creator>Jenn Riley</dc:creator>
  <cp:lastModifiedBy>Jenn Riley</cp:lastModifiedBy>
  <cp:revision>15</cp:revision>
  <dcterms:created xsi:type="dcterms:W3CDTF">2012-02-11T20:10:48Z</dcterms:created>
  <dcterms:modified xsi:type="dcterms:W3CDTF">2012-02-12T15:36:40Z</dcterms:modified>
</cp:coreProperties>
</file>