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  <p:sldId id="267" r:id="rId9"/>
    <p:sldId id="270" r:id="rId10"/>
    <p:sldId id="286" r:id="rId11"/>
    <p:sldId id="271" r:id="rId12"/>
    <p:sldId id="273" r:id="rId13"/>
    <p:sldId id="274" r:id="rId14"/>
    <p:sldId id="278" r:id="rId15"/>
    <p:sldId id="280" r:id="rId16"/>
    <p:sldId id="279" r:id="rId17"/>
    <p:sldId id="281" r:id="rId18"/>
    <p:sldId id="282" r:id="rId19"/>
    <p:sldId id="276" r:id="rId20"/>
    <p:sldId id="277" r:id="rId21"/>
    <p:sldId id="283" r:id="rId22"/>
    <p:sldId id="284" r:id="rId23"/>
    <p:sldId id="275" r:id="rId24"/>
    <p:sldId id="285" r:id="rId25"/>
    <p:sldId id="25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DE124-AC23-463E-B3A1-F777D4E436BC}" type="datetimeFigureOut">
              <a:rPr lang="en-US" smtClean="0"/>
              <a:pPr/>
              <a:t>6/29/2010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C7F6C-058B-4F1C-8871-990D1D089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7F6C-058B-4F1C-8871-990D1D0894D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7F6C-058B-4F1C-8871-990D1D0894D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CB5A312-ACEE-4E07-A79C-1B85E9E16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B5A312-ACEE-4E07-A79C-1B85E9E16A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ALA Annual 2010 / ACIG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CB5A312-ACEE-4E07-A79C-1B85E9E16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CB5A312-ACEE-4E07-A79C-1B85E9E16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Implementing (parts of) FRAD in a FRBR-based discovery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 Riley</a:t>
            </a:r>
          </a:p>
          <a:p>
            <a:r>
              <a:rPr lang="en-US" dirty="0" smtClean="0"/>
              <a:t>Metadata Librarian</a:t>
            </a:r>
          </a:p>
          <a:p>
            <a:r>
              <a:rPr lang="en-US" dirty="0" smtClean="0"/>
              <a:t>Indiana University Digital Library Program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2648"/>
            <a:ext cx="8229600" cy="1066800"/>
          </a:xfrm>
        </p:spPr>
        <p:txBody>
          <a:bodyPr/>
          <a:lstStyle/>
          <a:p>
            <a:r>
              <a:rPr lang="en-US" dirty="0" smtClean="0"/>
              <a:t>Many new relationships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223" y="1579562"/>
            <a:ext cx="6287977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96200" y="60960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FRAD, p. </a:t>
            </a:r>
            <a:r>
              <a:rPr lang="en-US" sz="1600" dirty="0" smtClean="0"/>
              <a:t>62-6</a:t>
            </a:r>
            <a:r>
              <a:rPr lang="en-US" sz="1600" dirty="0" smtClean="0"/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2648"/>
            <a:ext cx="8229600" cy="1066800"/>
          </a:xfrm>
        </p:spPr>
        <p:txBody>
          <a:bodyPr/>
          <a:lstStyle/>
          <a:p>
            <a:r>
              <a:rPr lang="en-US" dirty="0" smtClean="0"/>
              <a:t>FRAD extension of the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174" y="1828800"/>
            <a:ext cx="727522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10400" y="60960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FRAD, p. 19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2648"/>
            <a:ext cx="8229600" cy="1066800"/>
          </a:xfrm>
        </p:spPr>
        <p:txBody>
          <a:bodyPr/>
          <a:lstStyle/>
          <a:p>
            <a:r>
              <a:rPr lang="en-US" dirty="0" smtClean="0"/>
              <a:t>More new entities added by FRAD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7736936" cy="439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15200" y="64008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FRAD, p. 23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1625025"/>
            <a:ext cx="2057400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(Group 1, 2, and 3 entities)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2648"/>
            <a:ext cx="8229600" cy="1066800"/>
          </a:xfrm>
        </p:spPr>
        <p:txBody>
          <a:bodyPr/>
          <a:lstStyle/>
          <a:p>
            <a:r>
              <a:rPr lang="en-US" dirty="0" smtClean="0"/>
              <a:t>Which means…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533526"/>
            <a:ext cx="5734050" cy="208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634458"/>
            <a:ext cx="6248400" cy="314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0" y="1689279"/>
            <a:ext cx="1447800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FRBR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6229290"/>
            <a:ext cx="1447800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FRAD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4267200"/>
            <a:ext cx="2971800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Notice, no title attribute in FRAD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2648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FRAD could be a game-changer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00225"/>
            <a:ext cx="44386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33525"/>
            <a:ext cx="44481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0" y="63246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FRAD, p. </a:t>
            </a:r>
            <a:r>
              <a:rPr lang="en-US" sz="1600" smtClean="0"/>
              <a:t>38-40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3505200"/>
            <a:ext cx="5715000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This isn’t your father’s catalog.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4464"/>
            <a:ext cx="8229600" cy="1066800"/>
          </a:xfrm>
        </p:spPr>
        <p:txBody>
          <a:bodyPr/>
          <a:lstStyle/>
          <a:p>
            <a:r>
              <a:rPr lang="en-US" dirty="0" smtClean="0"/>
              <a:t>What if catalogs could…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0888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 fully internationalized, showing different forms of headings to users in different locations and with different preferred languages?</a:t>
            </a:r>
          </a:p>
          <a:p>
            <a:r>
              <a:rPr lang="en-US" dirty="0" smtClean="0"/>
              <a:t>provide users with supplementary information helping them to better understand the resources they seek and their context?</a:t>
            </a:r>
          </a:p>
          <a:p>
            <a:r>
              <a:rPr lang="en-US" dirty="0" smtClean="0"/>
              <a:t>dynamically pull information from records when needed for disambiguation or context?</a:t>
            </a:r>
          </a:p>
          <a:p>
            <a:r>
              <a:rPr lang="en-US" dirty="0" smtClean="0"/>
              <a:t>lead users (effectively) to previously unknown resources?</a:t>
            </a:r>
          </a:p>
          <a:p>
            <a:r>
              <a:rPr lang="en-US" dirty="0" smtClean="0"/>
              <a:t>be </a:t>
            </a:r>
            <a:r>
              <a:rPr lang="en-US" i="1" dirty="0" smtClean="0"/>
              <a:t>research </a:t>
            </a:r>
            <a:r>
              <a:rPr lang="en-US" dirty="0" smtClean="0"/>
              <a:t>systems, and not just </a:t>
            </a:r>
            <a:r>
              <a:rPr lang="en-US" i="1" dirty="0" smtClean="0"/>
              <a:t>finding</a:t>
            </a:r>
            <a:r>
              <a:rPr lang="en-US" dirty="0" smtClean="0"/>
              <a:t> systems?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02577" y="6029980"/>
            <a:ext cx="6460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This</a:t>
            </a:r>
            <a:r>
              <a:rPr lang="en-US" sz="2800" dirty="0" smtClean="0"/>
              <a:t> is the catalog FRAD suggests to us.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12648"/>
            <a:ext cx="89154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Person, Concept, or Work as destination?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6400801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http://www.openlibrary.org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1"/>
            <a:ext cx="7370357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488" y="1676400"/>
            <a:ext cx="7439512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V/FRBR implementation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new FRAD attributes to FRBR entities?</a:t>
            </a:r>
          </a:p>
          <a:p>
            <a:r>
              <a:rPr lang="en-US" dirty="0" smtClean="0"/>
              <a:t>Add Family entity?</a:t>
            </a:r>
          </a:p>
          <a:p>
            <a:r>
              <a:rPr lang="en-US" dirty="0" smtClean="0"/>
              <a:t>Add new relationships?</a:t>
            </a:r>
          </a:p>
          <a:p>
            <a:r>
              <a:rPr lang="en-US" dirty="0" smtClean="0"/>
              <a:t>Add Name, Identifier, Controlled Access Point, Rules, and Agency entities?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err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" y="3992544"/>
            <a:ext cx="266700" cy="266700"/>
          </a:xfrm>
          <a:prstGeom prst="rect">
            <a:avLst/>
          </a:prstGeom>
        </p:spPr>
      </p:pic>
      <p:pic>
        <p:nvPicPr>
          <p:cNvPr id="8" name="Content Placeholder 9" descr="chec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" y="2934237"/>
            <a:ext cx="266700" cy="266700"/>
          </a:xfrm>
          <a:prstGeom prst="rect">
            <a:avLst/>
          </a:prstGeom>
        </p:spPr>
      </p:pic>
      <p:pic>
        <p:nvPicPr>
          <p:cNvPr id="9" name="Content Placeholder 9" descr="chec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" y="2400837"/>
            <a:ext cx="266700" cy="266700"/>
          </a:xfrm>
          <a:prstGeom prst="rect">
            <a:avLst/>
          </a:prstGeom>
        </p:spPr>
      </p:pic>
      <p:pic>
        <p:nvPicPr>
          <p:cNvPr id="10" name="Picture 9" descr="err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992" y="3429000"/>
            <a:ext cx="266700" cy="266700"/>
          </a:xfrm>
          <a:prstGeom prst="rect">
            <a:avLst/>
          </a:prstGeom>
        </p:spPr>
      </p:pic>
      <p:pic>
        <p:nvPicPr>
          <p:cNvPr id="11" name="Content Placeholder 9" descr="chec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3429000"/>
            <a:ext cx="266700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Fallout from those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kept “title of” and “name of” attributes on FRBR entities</a:t>
            </a:r>
          </a:p>
          <a:p>
            <a:pPr lvl="1"/>
            <a:r>
              <a:rPr lang="en-US" dirty="0" smtClean="0"/>
              <a:t>And had to make one up for Family</a:t>
            </a:r>
          </a:p>
          <a:p>
            <a:pPr lvl="1"/>
            <a:r>
              <a:rPr lang="en-US" dirty="0" smtClean="0"/>
              <a:t>Well, actually, we realized after the fact we still need to go back and add one for Family</a:t>
            </a:r>
          </a:p>
          <a:p>
            <a:r>
              <a:rPr lang="en-US" dirty="0" smtClean="0"/>
              <a:t>Needed a way to distinguish between primary and variant titles</a:t>
            </a:r>
          </a:p>
          <a:p>
            <a:pPr lvl="1"/>
            <a:r>
              <a:rPr lang="en-US" dirty="0" smtClean="0"/>
              <a:t>To do this, we took advantage of an enhancement structure we’d already built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2648"/>
            <a:ext cx="8229600" cy="1066800"/>
          </a:xfrm>
        </p:spPr>
        <p:txBody>
          <a:bodyPr/>
          <a:lstStyle/>
          <a:p>
            <a:r>
              <a:rPr lang="en-US" dirty="0" smtClean="0"/>
              <a:t>3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frbr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entities/attributes/relationships from FRBR report, plus @identifier and wrapping structure</a:t>
            </a:r>
          </a:p>
          <a:p>
            <a:pPr lvl="1"/>
            <a:r>
              <a:rPr lang="en-US" dirty="0" smtClean="0"/>
              <a:t>36 XML Schemas</a:t>
            </a:r>
          </a:p>
          <a:p>
            <a:r>
              <a:rPr lang="en-US" dirty="0" err="1" smtClean="0"/>
              <a:t>efrbr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adds &lt;note&gt;; adds XML attributes to refine meaning of XML elements; groups publication elements</a:t>
            </a:r>
          </a:p>
          <a:p>
            <a:pPr lvl="1"/>
            <a:r>
              <a:rPr lang="en-US" dirty="0" smtClean="0"/>
              <a:t>48 XML Schemas</a:t>
            </a:r>
          </a:p>
          <a:p>
            <a:r>
              <a:rPr lang="en-US" dirty="0" err="1" smtClean="0"/>
              <a:t>vfrbr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restricts and extends </a:t>
            </a:r>
            <a:r>
              <a:rPr lang="en-US" dirty="0" err="1" smtClean="0"/>
              <a:t>efrbr</a:t>
            </a:r>
            <a:r>
              <a:rPr lang="en-US" dirty="0" smtClean="0"/>
              <a:t> for the description of musical materials</a:t>
            </a:r>
          </a:p>
          <a:p>
            <a:pPr lvl="1"/>
            <a:r>
              <a:rPr lang="en-US" dirty="0" smtClean="0"/>
              <a:t>48 XML Schemas</a:t>
            </a:r>
          </a:p>
          <a:p>
            <a:pPr lvl="1"/>
            <a:r>
              <a:rPr lang="en-US" dirty="0" smtClean="0"/>
              <a:t>hopefully provides a model for other domain-specific FRBR implementations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V/FRBR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Funded by an Institute of Museum and Library Services National Leadership Grant</a:t>
            </a:r>
          </a:p>
          <a:p>
            <a:pPr lvl="1"/>
            <a:r>
              <a:rPr lang="en-US" dirty="0" smtClean="0"/>
              <a:t>October 1, 2008 - September 30, 2011</a:t>
            </a:r>
          </a:p>
          <a:p>
            <a:pPr lvl="1"/>
            <a:r>
              <a:rPr lang="en-US" dirty="0" smtClean="0"/>
              <a:t>In “Demonstration” category</a:t>
            </a:r>
          </a:p>
          <a:p>
            <a:r>
              <a:rPr lang="en-US" dirty="0" smtClean="0"/>
              <a:t>Provide a public and concrete </a:t>
            </a:r>
            <a:r>
              <a:rPr lang="en-US" dirty="0" err="1" smtClean="0"/>
              <a:t>testbed</a:t>
            </a:r>
            <a:r>
              <a:rPr lang="en-US" dirty="0" smtClean="0"/>
              <a:t> for FRBR</a:t>
            </a:r>
          </a:p>
          <a:p>
            <a:pPr lvl="1"/>
            <a:r>
              <a:rPr lang="en-US" dirty="0" smtClean="0"/>
              <a:t>with real data (80,000 musical sound recordings, 105,000 scores)</a:t>
            </a:r>
          </a:p>
          <a:p>
            <a:pPr lvl="1"/>
            <a:r>
              <a:rPr lang="en-US" dirty="0" smtClean="0"/>
              <a:t>in a production environment</a:t>
            </a:r>
          </a:p>
          <a:p>
            <a:pPr lvl="1"/>
            <a:r>
              <a:rPr lang="en-US" dirty="0" smtClean="0"/>
              <a:t>as a response to the call in the LC WG on the Future of Bibliographic Control report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667000"/>
            <a:ext cx="1371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err="1" smtClean="0"/>
              <a:t>efrbr</a:t>
            </a:r>
            <a:r>
              <a:rPr lang="en-US" dirty="0" smtClean="0"/>
              <a:t> Schema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209190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2648"/>
            <a:ext cx="8229600" cy="1066800"/>
          </a:xfrm>
        </p:spPr>
        <p:txBody>
          <a:bodyPr/>
          <a:lstStyle/>
          <a:p>
            <a:r>
              <a:rPr lang="en-US" dirty="0" smtClean="0"/>
              <a:t>Batch loading data from MARC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91042"/>
            <a:ext cx="6858000" cy="529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9516" y="2667000"/>
            <a:ext cx="59531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90800"/>
            <a:ext cx="2514600" cy="1066800"/>
          </a:xfrm>
        </p:spPr>
        <p:txBody>
          <a:bodyPr/>
          <a:lstStyle/>
          <a:p>
            <a:r>
              <a:rPr lang="en-US" dirty="0" smtClean="0"/>
              <a:t>What if?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1" y="265846"/>
            <a:ext cx="6934200" cy="659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 for V/FRBR?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Public release of early beta search soon (next week?)</a:t>
            </a:r>
          </a:p>
          <a:p>
            <a:pPr lvl="1"/>
            <a:r>
              <a:rPr lang="en-US" dirty="0" smtClean="0"/>
              <a:t>Data batch loaded from MARC so many limitations</a:t>
            </a:r>
          </a:p>
          <a:p>
            <a:pPr lvl="1"/>
            <a:r>
              <a:rPr lang="en-US" dirty="0" smtClean="0"/>
              <a:t>Not yet full FRAD display</a:t>
            </a:r>
          </a:p>
          <a:p>
            <a:r>
              <a:rPr lang="en-US" dirty="0" smtClean="0"/>
              <a:t>Availability of </a:t>
            </a:r>
            <a:r>
              <a:rPr lang="en-US" dirty="0" err="1" smtClean="0"/>
              <a:t>FRBRized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Full export for download available soon</a:t>
            </a:r>
          </a:p>
          <a:p>
            <a:pPr lvl="1"/>
            <a:r>
              <a:rPr lang="en-US" dirty="0" smtClean="0"/>
              <a:t>Remote search via Web Services or some kind of API after that</a:t>
            </a:r>
          </a:p>
          <a:p>
            <a:r>
              <a:rPr lang="en-US" dirty="0" err="1" smtClean="0"/>
              <a:t>FRBRized</a:t>
            </a:r>
            <a:r>
              <a:rPr lang="en-US" dirty="0" smtClean="0"/>
              <a:t> cataloging tool in development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 for the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IFLA needs to officially resolve differences between FRBR and FRAD</a:t>
            </a:r>
          </a:p>
          <a:p>
            <a:pPr lvl="1"/>
            <a:r>
              <a:rPr lang="en-US" dirty="0" smtClean="0"/>
              <a:t>And figure out what to do with FRSAD</a:t>
            </a:r>
          </a:p>
          <a:p>
            <a:r>
              <a:rPr lang="en-US" dirty="0" smtClean="0"/>
              <a:t>Need some real FRAD implementations</a:t>
            </a:r>
          </a:p>
          <a:p>
            <a:r>
              <a:rPr lang="en-US" dirty="0" smtClean="0"/>
              <a:t>Need to show (concretely) benefits of additional data in FRAD</a:t>
            </a:r>
          </a:p>
          <a:p>
            <a:pPr lvl="1"/>
            <a:r>
              <a:rPr lang="en-US" dirty="0" smtClean="0"/>
              <a:t>Will RDA do this?</a:t>
            </a:r>
          </a:p>
          <a:p>
            <a:pPr lvl="1"/>
            <a:r>
              <a:rPr lang="en-US" dirty="0" smtClean="0"/>
              <a:t>I’m not so sure</a:t>
            </a:r>
          </a:p>
          <a:p>
            <a:r>
              <a:rPr lang="en-US" dirty="0" smtClean="0"/>
              <a:t>Need to demonstrate ability to pull this extra data in from other sources</a:t>
            </a:r>
          </a:p>
          <a:p>
            <a:pPr lvl="1"/>
            <a:r>
              <a:rPr lang="en-US" dirty="0" smtClean="0"/>
              <a:t>Get over “not invented here” syndrome</a:t>
            </a:r>
          </a:p>
          <a:p>
            <a:pPr lvl="1"/>
            <a:r>
              <a:rPr lang="en-US" dirty="0" smtClean="0"/>
              <a:t>Embrace Linked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For more information: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sz="3000" dirty="0" smtClean="0"/>
              <a:t>jenlrile@indiana.edu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Project site: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/>
              <a:t>http://vfrbr.info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FRBR XML schemas: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/>
              <a:t>http://www.dlib.indiana.edu/projects/vfrbr/schemas/</a:t>
            </a:r>
          </a:p>
          <a:p>
            <a:pPr>
              <a:spcAft>
                <a:spcPts val="1200"/>
              </a:spcAft>
            </a:pPr>
            <a:r>
              <a:rPr lang="en-US" sz="3000" dirty="0" smtClean="0"/>
              <a:t>These presentation slides: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/>
              <a:t>http://www.dlib.indiana.edu/~jenlrile/presentations/</a:t>
            </a:r>
            <a:br>
              <a:rPr lang="en-US" sz="2600" dirty="0" smtClean="0"/>
            </a:br>
            <a:r>
              <a:rPr lang="en-US" sz="2600" dirty="0" smtClean="0"/>
              <a:t>ala2010acig/rileyFRAD.pptx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project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To provide an openly-accessible web search interface to the </a:t>
            </a:r>
            <a:r>
              <a:rPr lang="en-US" dirty="0" err="1" smtClean="0"/>
              <a:t>FRBRized</a:t>
            </a:r>
            <a:r>
              <a:rPr lang="en-US" dirty="0" smtClean="0"/>
              <a:t> data in Variations, for community analysis;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To make supporting data, including data model documentation and </a:t>
            </a:r>
            <a:r>
              <a:rPr lang="en-US" dirty="0" err="1" smtClean="0"/>
              <a:t>FRBRized</a:t>
            </a:r>
            <a:r>
              <a:rPr lang="en-US" dirty="0" smtClean="0"/>
              <a:t> data, available to the community for analysis; and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To apply innovative, evidence-based interface design techniques to Variations cataloging and search interfaces to make the most of the FRBR-compliant data model.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A16D-FACD-4BC4-A9F8-3E24E3E116C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175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How do you create a full, production </a:t>
            </a:r>
            <a:r>
              <a:rPr lang="en-US" sz="3600" i="1" dirty="0" smtClean="0"/>
              <a:t>data model</a:t>
            </a:r>
            <a:r>
              <a:rPr lang="en-US" sz="3600" dirty="0" smtClean="0"/>
              <a:t> from a human-readable </a:t>
            </a:r>
            <a:r>
              <a:rPr lang="en-US" sz="3600" i="1" dirty="0" smtClean="0"/>
              <a:t>conceptual model?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dirty="0" smtClean="0"/>
              <a:t>Or, what does it mean to “implement” FRBR, anyways?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 FRBR literally whenever possible</a:t>
            </a:r>
          </a:p>
          <a:p>
            <a:r>
              <a:rPr lang="en-US" dirty="0" smtClean="0"/>
              <a:t>Represent </a:t>
            </a:r>
            <a:r>
              <a:rPr lang="en-US" dirty="0" err="1" smtClean="0"/>
              <a:t>FRBRized</a:t>
            </a:r>
            <a:r>
              <a:rPr lang="en-US" dirty="0" smtClean="0"/>
              <a:t> data in XML</a:t>
            </a:r>
          </a:p>
          <a:p>
            <a:pPr lvl="1"/>
            <a:r>
              <a:rPr lang="en-US" dirty="0" smtClean="0"/>
              <a:t>For sharing data between tools and with other systems</a:t>
            </a:r>
          </a:p>
          <a:p>
            <a:pPr lvl="1"/>
            <a:r>
              <a:rPr lang="en-US" dirty="0" smtClean="0"/>
              <a:t>Don’t be limited by what we can automatically produce from MARC</a:t>
            </a:r>
          </a:p>
          <a:p>
            <a:pPr lvl="1"/>
            <a:r>
              <a:rPr lang="en-US" dirty="0" smtClean="0"/>
              <a:t>Version 1.0 of XML Schemas released March 2010</a:t>
            </a:r>
          </a:p>
          <a:p>
            <a:r>
              <a:rPr lang="en-US" dirty="0" smtClean="0"/>
              <a:t>Other more formal (UML?) data model documentation not (yet) created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(Some) goals for V/FRBR XML Schemas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reusability in whole or in part</a:t>
            </a:r>
          </a:p>
          <a:p>
            <a:r>
              <a:rPr lang="en-US" dirty="0" smtClean="0"/>
              <a:t>Use terminology directly from FRBR suite of reports</a:t>
            </a:r>
          </a:p>
          <a:p>
            <a:r>
              <a:rPr lang="en-US" dirty="0" smtClean="0"/>
              <a:t>Packaging format in addition to specific entities/relationships</a:t>
            </a:r>
          </a:p>
          <a:p>
            <a:r>
              <a:rPr lang="en-US" dirty="0" smtClean="0"/>
              <a:t>Make as human readable as possible</a:t>
            </a:r>
          </a:p>
          <a:p>
            <a:r>
              <a:rPr lang="en-US" dirty="0" smtClean="0"/>
              <a:t>Allow for strict FRBR data, more useful FRBR data, and domain implementations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175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If that’s implementing FRBR, what does it mean to implement FRAD?</a:t>
            </a:r>
            <a:endParaRPr lang="en-US" sz="3600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FRAD adds new attributes to FRBR entities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262" y="1676400"/>
            <a:ext cx="63579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609600" y="3886200"/>
            <a:ext cx="1066800" cy="1588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9600" y="4951412"/>
            <a:ext cx="1066800" cy="1588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21758" y="6290846"/>
            <a:ext cx="1726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FRAD, p. 44-45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2082084"/>
            <a:ext cx="19050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Work entity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New Family entity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Annual 2010 / ACIG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A312-ACEE-4E07-A79C-1B85E9E16AD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2625969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38101" y="2628899"/>
            <a:ext cx="1142999" cy="762000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600200"/>
            <a:ext cx="550244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81884" y="4952999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FRAD, p. 23; 41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507</TotalTime>
  <Words>978</Words>
  <Application>Microsoft Office PowerPoint</Application>
  <PresentationFormat>On-screen Show (4:3)</PresentationFormat>
  <Paragraphs>188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Urban</vt:lpstr>
      <vt:lpstr>Implementing (parts of) FRAD in a FRBR-based discovery system</vt:lpstr>
      <vt:lpstr>V/FRBR project</vt:lpstr>
      <vt:lpstr>Other project goals</vt:lpstr>
      <vt:lpstr>Central question</vt:lpstr>
      <vt:lpstr>Our approach</vt:lpstr>
      <vt:lpstr>(Some) goals for V/FRBR XML Schemas</vt:lpstr>
      <vt:lpstr>Slide 7</vt:lpstr>
      <vt:lpstr>FRAD adds new attributes to FRBR entities</vt:lpstr>
      <vt:lpstr>New Family entity</vt:lpstr>
      <vt:lpstr>Many new relationships</vt:lpstr>
      <vt:lpstr>FRAD extension of the model</vt:lpstr>
      <vt:lpstr>More new entities added by FRAD</vt:lpstr>
      <vt:lpstr>Which means…</vt:lpstr>
      <vt:lpstr>FRAD could be a game-changer</vt:lpstr>
      <vt:lpstr>What if catalogs could…</vt:lpstr>
      <vt:lpstr>Person, Concept, or Work as destination?</vt:lpstr>
      <vt:lpstr>V/FRBR implementation decisions</vt:lpstr>
      <vt:lpstr>Fallout from those decisions</vt:lpstr>
      <vt:lpstr>3 levels</vt:lpstr>
      <vt:lpstr>efrbr Schema structure</vt:lpstr>
      <vt:lpstr>Batch loading data from MARC</vt:lpstr>
      <vt:lpstr>What if?</vt:lpstr>
      <vt:lpstr>What next for V/FRBR?</vt:lpstr>
      <vt:lpstr>What next for the community?</vt:lpstr>
      <vt:lpstr>Thank you! For more information: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MODS and MADS:  Current implementations  and future directions</dc:title>
  <dc:creator>jenlrile</dc:creator>
  <cp:lastModifiedBy>jenlrile</cp:lastModifiedBy>
  <cp:revision>69</cp:revision>
  <dcterms:created xsi:type="dcterms:W3CDTF">2010-06-21T00:47:10Z</dcterms:created>
  <dcterms:modified xsi:type="dcterms:W3CDTF">2010-06-29T16:50:05Z</dcterms:modified>
</cp:coreProperties>
</file>