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sldIdLst>
    <p:sldId id="256" r:id="rId2"/>
    <p:sldId id="258" r:id="rId3"/>
    <p:sldId id="261" r:id="rId4"/>
    <p:sldId id="262" r:id="rId5"/>
    <p:sldId id="263" r:id="rId6"/>
    <p:sldId id="265" r:id="rId7"/>
    <p:sldId id="269" r:id="rId8"/>
    <p:sldId id="267" r:id="rId9"/>
    <p:sldId id="268" r:id="rId10"/>
    <p:sldId id="25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3DE124-AC23-463E-B3A1-F777D4E436BC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9C7F6C-058B-4F1C-8871-990D1D0894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C7F6C-058B-4F1C-8871-990D1D0894D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r>
              <a:rPr lang="en-US" smtClean="0"/>
              <a:t>6/25/2010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en-US" smtClean="0"/>
              <a:t>ALA Annual 2010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CB5A312-ACEE-4E07-A79C-1B85E9E16A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6/25/2010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 Annual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A312-ACEE-4E07-A79C-1B85E9E16A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6/25/2010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 Annual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A312-ACEE-4E07-A79C-1B85E9E16A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6/25/2010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 Annual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A312-ACEE-4E07-A79C-1B85E9E16A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6/25/2010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 Annual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A312-ACEE-4E07-A79C-1B85E9E16A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6/25/2010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 Annual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A312-ACEE-4E07-A79C-1B85E9E16A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smtClean="0"/>
              <a:t>6/25/2010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CB5A312-ACEE-4E07-A79C-1B85E9E16A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ALA Annual 2010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r>
              <a:rPr lang="en-US" smtClean="0"/>
              <a:t>6/25/2010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en-US" smtClean="0"/>
              <a:t>ALA Annual 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CB5A312-ACEE-4E07-A79C-1B85E9E16A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6/25/2010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 Annual 2010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A312-ACEE-4E07-A79C-1B85E9E16A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6/25/2010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 Annual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A312-ACEE-4E07-A79C-1B85E9E16A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6/25/2010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 Annual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A312-ACEE-4E07-A79C-1B85E9E16A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6/25/2010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ALA Annual 2010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CB5A312-ACEE-4E07-A79C-1B85E9E16A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Creating a </a:t>
            </a:r>
            <a:r>
              <a:rPr lang="en-US" dirty="0" err="1" smtClean="0"/>
              <a:t>FRBRized</a:t>
            </a:r>
            <a:r>
              <a:rPr lang="en-US" dirty="0" smtClean="0"/>
              <a:t> Data Structure in XML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Jenn Riley</a:t>
            </a:r>
          </a:p>
          <a:p>
            <a:r>
              <a:rPr lang="en-US" dirty="0" smtClean="0"/>
              <a:t>Metadata Librarian</a:t>
            </a:r>
          </a:p>
          <a:p>
            <a:r>
              <a:rPr lang="en-US" dirty="0" smtClean="0"/>
              <a:t>Indiana University Digital Library Program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more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jenlrile@indiana.edu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Project site:  </a:t>
            </a:r>
            <a:br>
              <a:rPr lang="en-US" dirty="0" smtClean="0"/>
            </a:br>
            <a:r>
              <a:rPr lang="en-US" sz="2400" dirty="0" smtClean="0"/>
              <a:t>http://vfrbr.info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FRBR XML schemas:</a:t>
            </a:r>
            <a:br>
              <a:rPr lang="en-US" dirty="0" smtClean="0"/>
            </a:br>
            <a:r>
              <a:rPr lang="en-US" sz="2400" dirty="0" smtClean="0"/>
              <a:t>http://www.dlib.indiana.edu/projects/vfrbr/schemas/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These presentation slides:</a:t>
            </a:r>
            <a:br>
              <a:rPr lang="en-US" dirty="0" smtClean="0"/>
            </a:br>
            <a:r>
              <a:rPr lang="en-US" sz="2400" dirty="0" smtClean="0"/>
              <a:t>http://www.dlib.indiana.edu/~jenlrile/presentations/</a:t>
            </a:r>
            <a:br>
              <a:rPr lang="en-US" sz="2400" dirty="0" smtClean="0"/>
            </a:br>
            <a:r>
              <a:rPr lang="en-US" sz="2400" dirty="0" smtClean="0"/>
              <a:t>ala2010frbr/rileyFRBRxml.pptx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6/25/2010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 Annual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A312-ACEE-4E07-A79C-1B85E9E16AD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V/FRBR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Funded by an Institute of Museum and Library Services National Leadership Grant</a:t>
            </a:r>
          </a:p>
          <a:p>
            <a:pPr lvl="1"/>
            <a:r>
              <a:rPr lang="en-US" dirty="0" smtClean="0"/>
              <a:t>October 1, 2008 - September 30, 2011</a:t>
            </a:r>
          </a:p>
          <a:p>
            <a:pPr lvl="1"/>
            <a:r>
              <a:rPr lang="en-US" dirty="0" smtClean="0"/>
              <a:t>In “Demonstration” category</a:t>
            </a:r>
          </a:p>
          <a:p>
            <a:r>
              <a:rPr lang="en-US" dirty="0" smtClean="0"/>
              <a:t>Provide a public and concrete </a:t>
            </a:r>
            <a:r>
              <a:rPr lang="en-US" dirty="0" err="1" smtClean="0"/>
              <a:t>testbed</a:t>
            </a:r>
            <a:r>
              <a:rPr lang="en-US" dirty="0" smtClean="0"/>
              <a:t> for FRBR</a:t>
            </a:r>
          </a:p>
          <a:p>
            <a:pPr lvl="1"/>
            <a:r>
              <a:rPr lang="en-US" dirty="0" smtClean="0"/>
              <a:t>with real data (80,000 musical sound recordings, 105,000 scores)</a:t>
            </a:r>
          </a:p>
          <a:p>
            <a:pPr lvl="1"/>
            <a:r>
              <a:rPr lang="en-US" dirty="0" smtClean="0"/>
              <a:t>in a production environment</a:t>
            </a:r>
          </a:p>
          <a:p>
            <a:pPr lvl="1"/>
            <a:r>
              <a:rPr lang="en-US" dirty="0" smtClean="0"/>
              <a:t>as a response to the call in the LC WG on the Future of Bibliographic Control report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6/25/2010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 Annual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A312-ACEE-4E07-A79C-1B85E9E16AD0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2667000"/>
            <a:ext cx="13716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project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smtClean="0"/>
              <a:t>To </a:t>
            </a:r>
            <a:r>
              <a:rPr lang="en-US" dirty="0" smtClean="0"/>
              <a:t>provide an openly-accessible web search interface to the </a:t>
            </a:r>
            <a:r>
              <a:rPr lang="en-US" dirty="0" err="1" smtClean="0"/>
              <a:t>FRBRized</a:t>
            </a:r>
            <a:r>
              <a:rPr lang="en-US" dirty="0" smtClean="0"/>
              <a:t> data in Variations, for community analysis; 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To make supporting data, including data model documentation and </a:t>
            </a:r>
            <a:r>
              <a:rPr lang="en-US" dirty="0" err="1" smtClean="0"/>
              <a:t>FRBRized</a:t>
            </a:r>
            <a:r>
              <a:rPr lang="en-US" dirty="0" smtClean="0"/>
              <a:t> data, available to the community for analysis; and 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 smtClean="0"/>
              <a:t>To apply innovative, evidence-based interface design techniques to Variations cataloging and search interfaces to make the most of the FRBR-compliant data model.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6/25/2010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A16D-FACD-4BC4-A9F8-3E24E3E116C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 Annual 2010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1752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dirty="0" smtClean="0"/>
              <a:t>How do you create a full, production </a:t>
            </a:r>
            <a:r>
              <a:rPr lang="en-US" sz="3600" i="1" dirty="0" smtClean="0"/>
              <a:t>data model</a:t>
            </a:r>
            <a:r>
              <a:rPr lang="en-US" sz="3600" dirty="0" smtClean="0"/>
              <a:t> from a human-readable </a:t>
            </a:r>
            <a:r>
              <a:rPr lang="en-US" sz="3600" i="1" dirty="0" smtClean="0"/>
              <a:t>conceptual model?</a:t>
            </a:r>
          </a:p>
          <a:p>
            <a:pPr marL="0" indent="0" algn="ctr">
              <a:buNone/>
            </a:pPr>
            <a:endParaRPr lang="en-US" i="1" dirty="0" smtClean="0"/>
          </a:p>
          <a:p>
            <a:pPr marL="0" indent="0" algn="ctr">
              <a:buNone/>
            </a:pPr>
            <a:r>
              <a:rPr lang="en-US" dirty="0" smtClean="0"/>
              <a:t>Or, what does it mean to “implement” FRBR, anyways?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6/25/2010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 Annual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A312-ACEE-4E07-A79C-1B85E9E16AD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Interpret </a:t>
            </a:r>
            <a:r>
              <a:rPr lang="en-US" dirty="0" smtClean="0"/>
              <a:t>FRBR literally </a:t>
            </a:r>
            <a:r>
              <a:rPr lang="en-US" dirty="0" smtClean="0"/>
              <a:t>whenever </a:t>
            </a:r>
            <a:r>
              <a:rPr lang="en-US" dirty="0" smtClean="0"/>
              <a:t>possible</a:t>
            </a:r>
            <a:endParaRPr lang="en-US" dirty="0" smtClean="0"/>
          </a:p>
          <a:p>
            <a:r>
              <a:rPr lang="en-US" dirty="0" smtClean="0"/>
              <a:t>Represent </a:t>
            </a:r>
            <a:r>
              <a:rPr lang="en-US" dirty="0" err="1" smtClean="0"/>
              <a:t>FRBRized</a:t>
            </a:r>
            <a:r>
              <a:rPr lang="en-US" dirty="0" smtClean="0"/>
              <a:t> data in XML</a:t>
            </a:r>
          </a:p>
          <a:p>
            <a:pPr lvl="1"/>
            <a:r>
              <a:rPr lang="en-US" dirty="0" smtClean="0"/>
              <a:t>For sharing data between tools and with other systems</a:t>
            </a:r>
          </a:p>
          <a:p>
            <a:pPr lvl="1"/>
            <a:r>
              <a:rPr lang="en-US" dirty="0" smtClean="0"/>
              <a:t>Don’t be limited by what we can automatically produce from </a:t>
            </a:r>
            <a:r>
              <a:rPr lang="en-US" dirty="0" smtClean="0"/>
              <a:t>MARC</a:t>
            </a:r>
          </a:p>
          <a:p>
            <a:pPr lvl="1"/>
            <a:r>
              <a:rPr lang="en-US" dirty="0" smtClean="0"/>
              <a:t>Version 1.0 of XML Schemas released March </a:t>
            </a:r>
            <a:r>
              <a:rPr lang="en-US" dirty="0" smtClean="0"/>
              <a:t>2010</a:t>
            </a:r>
            <a:endParaRPr lang="en-US" dirty="0" smtClean="0"/>
          </a:p>
          <a:p>
            <a:r>
              <a:rPr lang="en-US" dirty="0" smtClean="0"/>
              <a:t>Other more formal (UML?) data model documentation not (yet) created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6/25/2010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 Annual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A312-ACEE-4E07-A79C-1B85E9E16AD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(Some) goals for V/FRBR XML Schemas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Allow reusability in whole or in part</a:t>
            </a:r>
          </a:p>
          <a:p>
            <a:r>
              <a:rPr lang="en-US" dirty="0" smtClean="0"/>
              <a:t>Use terminology directly from FRBR suite of reports</a:t>
            </a:r>
          </a:p>
          <a:p>
            <a:r>
              <a:rPr lang="en-US" dirty="0" smtClean="0"/>
              <a:t>Represent all of FRBR and as much of FRAD as is “reasonable”</a:t>
            </a:r>
          </a:p>
          <a:p>
            <a:r>
              <a:rPr lang="en-US" dirty="0" smtClean="0"/>
              <a:t>Packaging format in addition to specific </a:t>
            </a:r>
            <a:r>
              <a:rPr lang="en-US" dirty="0" smtClean="0"/>
              <a:t>entities/relationships</a:t>
            </a:r>
            <a:endParaRPr lang="en-US" dirty="0" smtClean="0"/>
          </a:p>
          <a:p>
            <a:r>
              <a:rPr lang="en-US" dirty="0" smtClean="0"/>
              <a:t>Make as human readable as possible</a:t>
            </a:r>
          </a:p>
          <a:p>
            <a:r>
              <a:rPr lang="en-US" dirty="0" smtClean="0"/>
              <a:t>Allow for strict FRBR data, more useful FRBR data, and domain implementations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6/25/2010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 Annual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A312-ACEE-4E07-A79C-1B85E9E16AD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12648"/>
            <a:ext cx="8229600" cy="1066800"/>
          </a:xfrm>
        </p:spPr>
        <p:txBody>
          <a:bodyPr/>
          <a:lstStyle/>
          <a:p>
            <a:r>
              <a:rPr lang="en-US" dirty="0" smtClean="0"/>
              <a:t>3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frbr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entities/attributes/relationships </a:t>
            </a:r>
            <a:r>
              <a:rPr lang="en-US" dirty="0" smtClean="0"/>
              <a:t>from FRBR report, plus @</a:t>
            </a:r>
            <a:r>
              <a:rPr lang="en-US" dirty="0" smtClean="0"/>
              <a:t>identifier and wrapping structure</a:t>
            </a:r>
            <a:endParaRPr lang="en-US" dirty="0" smtClean="0"/>
          </a:p>
          <a:p>
            <a:pPr lvl="1"/>
            <a:r>
              <a:rPr lang="en-US" dirty="0" smtClean="0"/>
              <a:t>36 XML Schemas</a:t>
            </a:r>
          </a:p>
          <a:p>
            <a:r>
              <a:rPr lang="en-US" dirty="0" err="1" smtClean="0"/>
              <a:t>efrbr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adds &lt;note&gt;; adds XML attributes to refine meaning of XML elements; groups publication elements</a:t>
            </a:r>
          </a:p>
          <a:p>
            <a:pPr lvl="1"/>
            <a:r>
              <a:rPr lang="en-US" dirty="0" smtClean="0"/>
              <a:t>48 XML Schemas</a:t>
            </a:r>
          </a:p>
          <a:p>
            <a:r>
              <a:rPr lang="en-US" dirty="0" err="1" smtClean="0"/>
              <a:t>vfrbr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restricts and extends </a:t>
            </a:r>
            <a:r>
              <a:rPr lang="en-US" dirty="0" err="1" smtClean="0"/>
              <a:t>efrbr</a:t>
            </a:r>
            <a:r>
              <a:rPr lang="en-US" dirty="0" smtClean="0"/>
              <a:t> for the description of musical materials</a:t>
            </a:r>
          </a:p>
          <a:p>
            <a:pPr lvl="1"/>
            <a:r>
              <a:rPr lang="en-US" dirty="0" smtClean="0"/>
              <a:t>48 XML </a:t>
            </a:r>
            <a:r>
              <a:rPr lang="en-US" dirty="0" smtClean="0"/>
              <a:t>Schemas</a:t>
            </a:r>
          </a:p>
          <a:p>
            <a:pPr lvl="1"/>
            <a:r>
              <a:rPr lang="en-US" dirty="0" smtClean="0"/>
              <a:t>hopefully provides a model for other domain-specific FRBR </a:t>
            </a:r>
            <a:r>
              <a:rPr lang="en-US" dirty="0" smtClean="0"/>
              <a:t>implementations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6/25/2010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 Annual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A312-ACEE-4E07-A79C-1B85E9E16AD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/>
          <a:lstStyle/>
          <a:p>
            <a:r>
              <a:rPr lang="en-US" dirty="0" err="1" smtClean="0"/>
              <a:t>efrbr</a:t>
            </a:r>
            <a:r>
              <a:rPr lang="en-US" dirty="0" smtClean="0"/>
              <a:t> Schema structure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6/25/2010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 Annual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A312-ACEE-4E07-A79C-1B85E9E16AD0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447800"/>
            <a:ext cx="6934200" cy="52038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524000"/>
            <a:ext cx="4410075" cy="470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2286000"/>
            <a:ext cx="436245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/>
          <a:lstStyle/>
          <a:p>
            <a:r>
              <a:rPr lang="en-US" dirty="0" err="1" smtClean="0"/>
              <a:t>efrbr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6/25/2010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 Annual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A312-ACEE-4E07-A79C-1B85E9E16AD0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4114800"/>
            <a:ext cx="8959797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7391400" y="4419600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/>
              <a:t>XML instance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876800" y="1455003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XML Schemas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425</TotalTime>
  <Words>427</Words>
  <Application>Microsoft Office PowerPoint</Application>
  <PresentationFormat>On-screen Show (4:3)</PresentationFormat>
  <Paragraphs>86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Urban</vt:lpstr>
      <vt:lpstr>Creating a FRBRized Data Structure in XML</vt:lpstr>
      <vt:lpstr>V/FRBR project</vt:lpstr>
      <vt:lpstr>Other project goals</vt:lpstr>
      <vt:lpstr>Central question</vt:lpstr>
      <vt:lpstr>Our approach</vt:lpstr>
      <vt:lpstr>(Some) goals for V/FRBR XML Schemas</vt:lpstr>
      <vt:lpstr>3 levels</vt:lpstr>
      <vt:lpstr>efrbr Schema structure</vt:lpstr>
      <vt:lpstr>efrbr example</vt:lpstr>
      <vt:lpstr>For more information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MODS and MADS:  Current implementations  and future directions</dc:title>
  <dc:creator>jenlrile</dc:creator>
  <cp:lastModifiedBy>jenlrile</cp:lastModifiedBy>
  <cp:revision>39</cp:revision>
  <dcterms:created xsi:type="dcterms:W3CDTF">2010-06-21T00:47:10Z</dcterms:created>
  <dcterms:modified xsi:type="dcterms:W3CDTF">2010-06-24T02:33:45Z</dcterms:modified>
</cp:coreProperties>
</file>