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1" r:id="rId3"/>
    <p:sldId id="260" r:id="rId4"/>
    <p:sldId id="265" r:id="rId5"/>
    <p:sldId id="264" r:id="rId6"/>
    <p:sldId id="266" r:id="rId7"/>
    <p:sldId id="269" r:id="rId8"/>
    <p:sldId id="268" r:id="rId9"/>
    <p:sldId id="267" r:id="rId10"/>
    <p:sldId id="262" r:id="rId11"/>
    <p:sldId id="2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5620"/>
    <p:restoredTop sz="45044" autoAdjust="0"/>
  </p:normalViewPr>
  <p:slideViewPr>
    <p:cSldViewPr snapToGrid="0" snapToObjects="1">
      <p:cViewPr varScale="1">
        <p:scale>
          <a:sx n="33" d="100"/>
          <a:sy n="33" d="100"/>
        </p:scale>
        <p:origin x="-38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4D7ED-75A5-5948-93D6-0ED7C9E66879}" type="datetimeFigureOut">
              <a:rPr lang="en-US" smtClean="0"/>
              <a:t>6/25/11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49E1FA-0271-3B4C-B894-EBD68BF3D035}" type="slidenum">
              <a:rPr lang="en-US" smtClean="0"/>
              <a:t>‹#›</a:t>
            </a:fld>
            <a:endParaRPr lang="en-US"/>
          </a:p>
        </p:txBody>
      </p:sp>
    </p:spTree>
    <p:extLst>
      <p:ext uri="{BB962C8B-B14F-4D97-AF65-F5344CB8AC3E}">
        <p14:creationId xmlns:p14="http://schemas.microsoft.com/office/powerpoint/2010/main" val="922283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Rules don’t *</a:t>
            </a:r>
            <a:r>
              <a:rPr lang="en-US" sz="5400" dirty="0" smtClean="0"/>
              <a:t>necessarily</a:t>
            </a:r>
            <a:r>
              <a:rPr lang="en-US" sz="2000" dirty="0" smtClean="0"/>
              <a:t>* have to imply a certain element</a:t>
            </a:r>
            <a:r>
              <a:rPr lang="en-US" sz="2000" baseline="0" dirty="0" smtClean="0"/>
              <a:t> set. Their instructions can be generic – “classes of metadata elements”</a:t>
            </a:r>
          </a:p>
          <a:p>
            <a:endParaRPr lang="en-US" sz="2000" baseline="0" dirty="0" smtClean="0"/>
          </a:p>
          <a:p>
            <a:r>
              <a:rPr lang="en-US" sz="2000" baseline="0" dirty="0" smtClean="0"/>
              <a:t>This is also scoped to within the cultural heritage community. No fundamental interoperability beyond that, even with this model.</a:t>
            </a:r>
            <a:endParaRPr lang="en-US" sz="2000" dirty="0"/>
          </a:p>
        </p:txBody>
      </p:sp>
      <p:sp>
        <p:nvSpPr>
          <p:cNvPr id="4" name="Slide Number Placeholder 3"/>
          <p:cNvSpPr>
            <a:spLocks noGrp="1"/>
          </p:cNvSpPr>
          <p:nvPr>
            <p:ph type="sldNum" sz="quarter" idx="10"/>
          </p:nvPr>
        </p:nvSpPr>
        <p:spPr/>
        <p:txBody>
          <a:bodyPr/>
          <a:lstStyle/>
          <a:p>
            <a:fld id="{8449E1FA-0271-3B4C-B894-EBD68BF3D035}" type="slidenum">
              <a:rPr lang="en-US" smtClean="0"/>
              <a:t>2</a:t>
            </a:fld>
            <a:endParaRPr lang="en-US"/>
          </a:p>
        </p:txBody>
      </p:sp>
    </p:spTree>
    <p:extLst>
      <p:ext uri="{BB962C8B-B14F-4D97-AF65-F5344CB8AC3E}">
        <p14:creationId xmlns:p14="http://schemas.microsoft.com/office/powerpoint/2010/main" val="316368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here is to promote interoperability with other communities.</a:t>
            </a:r>
            <a:r>
              <a:rPr lang="en-US" baseline="0" dirty="0" smtClean="0"/>
              <a:t> Push machine interoperability into all levels of the diagram. Which means you can be interoperable with those who use the same foundation standards, and sometime domain standards. </a:t>
            </a:r>
          </a:p>
          <a:p>
            <a:endParaRPr lang="en-US" baseline="0" dirty="0" smtClean="0"/>
          </a:p>
          <a:p>
            <a:r>
              <a:rPr lang="en-US" baseline="0" dirty="0" smtClean="0"/>
              <a:t>BUT this is a different definition of interoperability than we saw in the last diagram. That’s a big problem here – agreeing upon what we mean by interoperability and having it not be </a:t>
            </a:r>
            <a:r>
              <a:rPr lang="en-US" baseline="0" smtClean="0"/>
              <a:t>too extreme.</a:t>
            </a:r>
            <a:endParaRPr lang="en-US"/>
          </a:p>
        </p:txBody>
      </p:sp>
      <p:sp>
        <p:nvSpPr>
          <p:cNvPr id="4" name="Slide Number Placeholder 3"/>
          <p:cNvSpPr>
            <a:spLocks noGrp="1"/>
          </p:cNvSpPr>
          <p:nvPr>
            <p:ph type="sldNum" sz="quarter" idx="10"/>
          </p:nvPr>
        </p:nvSpPr>
        <p:spPr/>
        <p:txBody>
          <a:bodyPr/>
          <a:lstStyle/>
          <a:p>
            <a:fld id="{8449E1FA-0271-3B4C-B894-EBD68BF3D035}" type="slidenum">
              <a:rPr lang="en-US" smtClean="0"/>
              <a:t>3</a:t>
            </a:fld>
            <a:endParaRPr lang="en-US"/>
          </a:p>
        </p:txBody>
      </p:sp>
    </p:spTree>
    <p:extLst>
      <p:ext uri="{BB962C8B-B14F-4D97-AF65-F5344CB8AC3E}">
        <p14:creationId xmlns:p14="http://schemas.microsoft.com/office/powerpoint/2010/main" val="2036792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we do need a new one. It needs to be in between the library one </a:t>
            </a:r>
            <a:r>
              <a:rPr lang="en-US" smtClean="0"/>
              <a:t>and the DCMI one. </a:t>
            </a:r>
            <a:endParaRPr lang="en-US"/>
          </a:p>
        </p:txBody>
      </p:sp>
      <p:sp>
        <p:nvSpPr>
          <p:cNvPr id="4" name="Slide Number Placeholder 3"/>
          <p:cNvSpPr>
            <a:spLocks noGrp="1"/>
          </p:cNvSpPr>
          <p:nvPr>
            <p:ph type="sldNum" sz="quarter" idx="10"/>
          </p:nvPr>
        </p:nvSpPr>
        <p:spPr/>
        <p:txBody>
          <a:bodyPr/>
          <a:lstStyle/>
          <a:p>
            <a:fld id="{8449E1FA-0271-3B4C-B894-EBD68BF3D035}" type="slidenum">
              <a:rPr lang="en-US" smtClean="0"/>
              <a:t>5</a:t>
            </a:fld>
            <a:endParaRPr lang="en-US"/>
          </a:p>
        </p:txBody>
      </p:sp>
    </p:spTree>
    <p:extLst>
      <p:ext uri="{BB962C8B-B14F-4D97-AF65-F5344CB8AC3E}">
        <p14:creationId xmlns:p14="http://schemas.microsoft.com/office/powerpoint/2010/main" val="266273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CVs can be expressed using the same</a:t>
            </a:r>
            <a:r>
              <a:rPr lang="en-US" baseline="0" dirty="0" smtClean="0"/>
              <a:t> methodologies as bibliographic records. One person’s metadata is another person’s data. That’s nice and tidy, and fun, and elegant, and enables some cool new things. But be wary of descending into Joe Biden photo territory. </a:t>
            </a:r>
          </a:p>
          <a:p>
            <a:endParaRPr lang="en-US" baseline="0" dirty="0" smtClean="0"/>
          </a:p>
          <a:p>
            <a:r>
              <a:rPr lang="en-US" baseline="0" dirty="0" smtClean="0"/>
              <a:t>But the binding is an implementation of the data model, and information model. Can’t be </a:t>
            </a:r>
            <a:r>
              <a:rPr lang="en-US" baseline="0" smtClean="0"/>
              <a:t>completely separated.</a:t>
            </a:r>
            <a:endParaRPr lang="en-US" dirty="0"/>
          </a:p>
        </p:txBody>
      </p:sp>
      <p:sp>
        <p:nvSpPr>
          <p:cNvPr id="4" name="Slide Number Placeholder 3"/>
          <p:cNvSpPr>
            <a:spLocks noGrp="1"/>
          </p:cNvSpPr>
          <p:nvPr>
            <p:ph type="sldNum" sz="quarter" idx="10"/>
          </p:nvPr>
        </p:nvSpPr>
        <p:spPr/>
        <p:txBody>
          <a:bodyPr/>
          <a:lstStyle/>
          <a:p>
            <a:fld id="{8449E1FA-0271-3B4C-B894-EBD68BF3D035}" type="slidenum">
              <a:rPr lang="en-US" smtClean="0"/>
              <a:t>7</a:t>
            </a:fld>
            <a:endParaRPr lang="en-US"/>
          </a:p>
        </p:txBody>
      </p:sp>
    </p:spTree>
    <p:extLst>
      <p:ext uri="{BB962C8B-B14F-4D97-AF65-F5344CB8AC3E}">
        <p14:creationId xmlns:p14="http://schemas.microsoft.com/office/powerpoint/2010/main" val="121712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6/25/11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licenses/by-sa/3.0/deed.en"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74000"/>
          </a:blip>
          <a:stretch>
            <a:fillRect/>
          </a:stretch>
        </p:blipFill>
        <p:spPr>
          <a:xfrm>
            <a:off x="101600" y="0"/>
            <a:ext cx="8918835" cy="6858000"/>
          </a:xfrm>
          <a:prstGeom prst="rect">
            <a:avLst/>
          </a:prstGeom>
        </p:spPr>
      </p:pic>
      <p:sp>
        <p:nvSpPr>
          <p:cNvPr id="2" name="Title 1"/>
          <p:cNvSpPr>
            <a:spLocks noGrp="1"/>
          </p:cNvSpPr>
          <p:nvPr>
            <p:ph type="ctrTitle"/>
          </p:nvPr>
        </p:nvSpPr>
        <p:spPr>
          <a:xfrm>
            <a:off x="497540" y="1270121"/>
            <a:ext cx="8157055" cy="2330329"/>
          </a:xfrm>
        </p:spPr>
        <p:txBody>
          <a:bodyPr>
            <a:normAutofit/>
          </a:bodyPr>
          <a:lstStyle/>
          <a:p>
            <a:r>
              <a:rPr lang="en-US" sz="4800" dirty="0" smtClean="0"/>
              <a:t>Speculating on the future of the metadata standards landscape</a:t>
            </a:r>
            <a:endParaRPr lang="en-US" sz="4800" dirty="0"/>
          </a:p>
        </p:txBody>
      </p:sp>
      <p:sp>
        <p:nvSpPr>
          <p:cNvPr id="3" name="Subtitle 2"/>
          <p:cNvSpPr>
            <a:spLocks noGrp="1"/>
          </p:cNvSpPr>
          <p:nvPr>
            <p:ph type="subTitle" idx="1"/>
          </p:nvPr>
        </p:nvSpPr>
        <p:spPr>
          <a:xfrm>
            <a:off x="685801" y="3886200"/>
            <a:ext cx="7490580" cy="1665514"/>
          </a:xfrm>
        </p:spPr>
        <p:txBody>
          <a:bodyPr>
            <a:normAutofit fontScale="92500"/>
          </a:bodyPr>
          <a:lstStyle/>
          <a:p>
            <a:r>
              <a:rPr lang="en-US" dirty="0" smtClean="0"/>
              <a:t>Jenn Riley</a:t>
            </a:r>
          </a:p>
          <a:p>
            <a:r>
              <a:rPr lang="en-US" dirty="0" smtClean="0"/>
              <a:t>Head, Carolina Digital Library and Archives</a:t>
            </a:r>
          </a:p>
          <a:p>
            <a:r>
              <a:rPr lang="en-US" dirty="0" smtClean="0"/>
              <a:t>The University of North Carolina at Chapel Hill</a:t>
            </a:r>
            <a:endParaRPr lang="en-US" dirty="0"/>
          </a:p>
        </p:txBody>
      </p:sp>
    </p:spTree>
    <p:extLst>
      <p:ext uri="{BB962C8B-B14F-4D97-AF65-F5344CB8AC3E}">
        <p14:creationId xmlns:p14="http://schemas.microsoft.com/office/powerpoint/2010/main" val="4360753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alphaModFix amt="74000"/>
          </a:blip>
          <a:stretch>
            <a:fillRect/>
          </a:stretch>
        </p:blipFill>
        <p:spPr>
          <a:xfrm>
            <a:off x="101600" y="0"/>
            <a:ext cx="8918835" cy="6858000"/>
          </a:xfrm>
          <a:prstGeom prst="rect">
            <a:avLst/>
          </a:prstGeom>
        </p:spPr>
      </p:pic>
      <p:sp>
        <p:nvSpPr>
          <p:cNvPr id="3" name="Content Placeholder 2"/>
          <p:cNvSpPr>
            <a:spLocks noGrp="1"/>
          </p:cNvSpPr>
          <p:nvPr>
            <p:ph idx="1"/>
          </p:nvPr>
        </p:nvSpPr>
        <p:spPr>
          <a:xfrm>
            <a:off x="1185335" y="1346552"/>
            <a:ext cx="3676952" cy="1719162"/>
          </a:xfrm>
        </p:spPr>
        <p:txBody>
          <a:bodyPr>
            <a:normAutofit/>
          </a:bodyPr>
          <a:lstStyle/>
          <a:p>
            <a:pPr marL="0" indent="0">
              <a:buNone/>
            </a:pPr>
            <a:r>
              <a:rPr lang="en-US" sz="3600" dirty="0" smtClean="0"/>
              <a:t>A new framework will emerge.</a:t>
            </a:r>
            <a:endParaRPr lang="en-US" sz="3600" dirty="0"/>
          </a:p>
        </p:txBody>
      </p:sp>
      <p:sp>
        <p:nvSpPr>
          <p:cNvPr id="10" name="Content Placeholder 2"/>
          <p:cNvSpPr txBox="1">
            <a:spLocks/>
          </p:cNvSpPr>
          <p:nvPr/>
        </p:nvSpPr>
        <p:spPr>
          <a:xfrm>
            <a:off x="4003524" y="3065714"/>
            <a:ext cx="3780972" cy="19852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3600" dirty="0" smtClean="0"/>
              <a:t>But </a:t>
            </a:r>
            <a:r>
              <a:rPr lang="en-US" sz="3600" i="1" dirty="0" smtClean="0"/>
              <a:t>we</a:t>
            </a:r>
            <a:r>
              <a:rPr lang="en-US" sz="3600" dirty="0" smtClean="0"/>
              <a:t> need to help articulate it.</a:t>
            </a:r>
            <a:endParaRPr lang="en-US" sz="3600" dirty="0"/>
          </a:p>
        </p:txBody>
      </p:sp>
    </p:spTree>
    <p:extLst>
      <p:ext uri="{BB962C8B-B14F-4D97-AF65-F5344CB8AC3E}">
        <p14:creationId xmlns:p14="http://schemas.microsoft.com/office/powerpoint/2010/main" val="3735205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alphaModFix amt="74000"/>
          </a:blip>
          <a:stretch>
            <a:fillRect/>
          </a:stretch>
        </p:blipFill>
        <p:spPr>
          <a:xfrm>
            <a:off x="101600" y="0"/>
            <a:ext cx="8918835" cy="6858000"/>
          </a:xfrm>
          <a:prstGeom prst="rect">
            <a:avLst/>
          </a:prstGeom>
        </p:spPr>
      </p:pic>
      <p:sp>
        <p:nvSpPr>
          <p:cNvPr id="3" name="Content Placeholder 2"/>
          <p:cNvSpPr>
            <a:spLocks noGrp="1"/>
          </p:cNvSpPr>
          <p:nvPr>
            <p:ph idx="1"/>
          </p:nvPr>
        </p:nvSpPr>
        <p:spPr>
          <a:xfrm>
            <a:off x="2081301" y="1776362"/>
            <a:ext cx="2377756" cy="745393"/>
          </a:xfrm>
        </p:spPr>
        <p:txBody>
          <a:bodyPr>
            <a:normAutofit/>
          </a:bodyPr>
          <a:lstStyle/>
          <a:p>
            <a:pPr marL="0" indent="0">
              <a:buNone/>
            </a:pPr>
            <a:r>
              <a:rPr lang="en-US" sz="3600" dirty="0" smtClean="0"/>
              <a:t>Thank you!</a:t>
            </a:r>
            <a:endParaRPr lang="en-US" sz="3600" dirty="0"/>
          </a:p>
        </p:txBody>
      </p:sp>
      <p:sp>
        <p:nvSpPr>
          <p:cNvPr id="4" name="TextBox 3"/>
          <p:cNvSpPr txBox="1"/>
          <p:nvPr/>
        </p:nvSpPr>
        <p:spPr>
          <a:xfrm>
            <a:off x="3398762" y="6126163"/>
            <a:ext cx="5593649" cy="461665"/>
          </a:xfrm>
          <a:prstGeom prst="rect">
            <a:avLst/>
          </a:prstGeom>
          <a:noFill/>
        </p:spPr>
        <p:txBody>
          <a:bodyPr wrap="square" rtlCol="0">
            <a:spAutoFit/>
          </a:bodyPr>
          <a:lstStyle/>
          <a:p>
            <a:pPr algn="r"/>
            <a:r>
              <a:rPr lang="en-US" sz="1200" dirty="0" smtClean="0"/>
              <a:t>Fractal image by </a:t>
            </a:r>
            <a:r>
              <a:rPr lang="en-US" sz="1200" dirty="0"/>
              <a:t>Jonathan Zander</a:t>
            </a:r>
            <a:br>
              <a:rPr lang="en-US" sz="1200" dirty="0"/>
            </a:br>
            <a:r>
              <a:rPr lang="en-US" sz="1200" dirty="0"/>
              <a:t>http://</a:t>
            </a:r>
            <a:r>
              <a:rPr lang="en-US" sz="1200" dirty="0" err="1"/>
              <a:t>commons.wikimedia.org</a:t>
            </a:r>
            <a:r>
              <a:rPr lang="en-US" sz="1200" dirty="0"/>
              <a:t>/wiki/</a:t>
            </a:r>
            <a:r>
              <a:rPr lang="en-US" sz="1200" dirty="0" err="1"/>
              <a:t>File:Center_Apophysis_Fractal_Flame.jpg</a:t>
            </a:r>
            <a:endParaRPr lang="en-US" sz="1200" dirty="0"/>
          </a:p>
        </p:txBody>
      </p:sp>
      <p:sp>
        <p:nvSpPr>
          <p:cNvPr id="5" name="TextBox 4"/>
          <p:cNvSpPr txBox="1"/>
          <p:nvPr/>
        </p:nvSpPr>
        <p:spPr>
          <a:xfrm>
            <a:off x="1232007" y="6194128"/>
            <a:ext cx="1464413" cy="369332"/>
          </a:xfrm>
          <a:prstGeom prst="rect">
            <a:avLst/>
          </a:prstGeom>
          <a:noFill/>
        </p:spPr>
        <p:txBody>
          <a:bodyPr wrap="square" rtlCol="0">
            <a:spAutoFit/>
          </a:bodyPr>
          <a:lstStyle/>
          <a:p>
            <a:r>
              <a:rPr lang="en-US" dirty="0">
                <a:hlinkClick r:id="rId3"/>
              </a:rPr>
              <a:t>CC BY-SA </a:t>
            </a:r>
            <a:r>
              <a:rPr lang="en-US" dirty="0" smtClean="0">
                <a:hlinkClick r:id="rId3"/>
              </a:rPr>
              <a:t>3.0</a:t>
            </a:r>
            <a:endParaRPr lang="en-US" dirty="0"/>
          </a:p>
        </p:txBody>
      </p:sp>
      <p:pic>
        <p:nvPicPr>
          <p:cNvPr id="6" name="Picture 5"/>
          <p:cNvPicPr>
            <a:picLocks noChangeAspect="1"/>
          </p:cNvPicPr>
          <p:nvPr/>
        </p:nvPicPr>
        <p:blipFill>
          <a:blip r:embed="rId4"/>
          <a:stretch>
            <a:fillRect/>
          </a:stretch>
        </p:blipFill>
        <p:spPr>
          <a:xfrm>
            <a:off x="114407" y="6194128"/>
            <a:ext cx="1117600" cy="393700"/>
          </a:xfrm>
          <a:prstGeom prst="rect">
            <a:avLst/>
          </a:prstGeom>
        </p:spPr>
      </p:pic>
      <p:sp>
        <p:nvSpPr>
          <p:cNvPr id="8" name="Content Placeholder 2"/>
          <p:cNvSpPr txBox="1">
            <a:spLocks/>
          </p:cNvSpPr>
          <p:nvPr/>
        </p:nvSpPr>
        <p:spPr>
          <a:xfrm>
            <a:off x="5444362" y="3721953"/>
            <a:ext cx="3391548" cy="6044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dirty="0" err="1" smtClean="0"/>
              <a:t>jennriley@unc.edu</a:t>
            </a:r>
            <a:endParaRPr lang="en-US" dirty="0"/>
          </a:p>
        </p:txBody>
      </p:sp>
    </p:spTree>
    <p:extLst>
      <p:ext uri="{BB962C8B-B14F-4D97-AF65-F5344CB8AC3E}">
        <p14:creationId xmlns:p14="http://schemas.microsoft.com/office/powerpoint/2010/main" val="35963587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882" y="5981037"/>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2800" dirty="0" err="1" smtClean="0"/>
              <a:t>Elings</a:t>
            </a:r>
            <a:r>
              <a:rPr lang="en-US" sz="2800" dirty="0" smtClean="0"/>
              <a:t> &amp; </a:t>
            </a:r>
            <a:r>
              <a:rPr lang="en-US" sz="2800" dirty="0" err="1" smtClean="0"/>
              <a:t>Waibel</a:t>
            </a:r>
            <a:r>
              <a:rPr lang="en-US" sz="2800" dirty="0" smtClean="0"/>
              <a:t>, “Metadata </a:t>
            </a:r>
            <a:r>
              <a:rPr lang="en-US" sz="2800" dirty="0"/>
              <a:t>for </a:t>
            </a:r>
            <a:r>
              <a:rPr lang="en-US" sz="2800" dirty="0" smtClean="0"/>
              <a:t>All</a:t>
            </a:r>
            <a:r>
              <a:rPr lang="en-US" sz="2800" dirty="0"/>
              <a:t>”  </a:t>
            </a:r>
            <a:r>
              <a:rPr lang="en-US" sz="2800" dirty="0" smtClean="0"/>
              <a:t/>
            </a:r>
            <a:br>
              <a:rPr lang="en-US" sz="2800" dirty="0" smtClean="0"/>
            </a:br>
            <a:r>
              <a:rPr lang="en-US" sz="2000" dirty="0" smtClean="0"/>
              <a:t>http</a:t>
            </a:r>
            <a:r>
              <a:rPr lang="en-US" sz="2000" dirty="0"/>
              <a:t>://</a:t>
            </a:r>
            <a:r>
              <a:rPr lang="en-US" sz="2000" dirty="0" err="1"/>
              <a:t>firstmonday.org</a:t>
            </a:r>
            <a:r>
              <a:rPr lang="en-US" sz="2000" dirty="0"/>
              <a:t>/</a:t>
            </a:r>
            <a:r>
              <a:rPr lang="en-US" sz="2000" dirty="0" err="1"/>
              <a:t>htbin</a:t>
            </a:r>
            <a:r>
              <a:rPr lang="en-US" sz="2000" dirty="0"/>
              <a:t>/</a:t>
            </a:r>
            <a:r>
              <a:rPr lang="en-US" sz="2000" dirty="0" err="1"/>
              <a:t>cgiwrap</a:t>
            </a:r>
            <a:r>
              <a:rPr lang="en-US" sz="2000" dirty="0"/>
              <a:t>/bin/</a:t>
            </a:r>
            <a:r>
              <a:rPr lang="en-US" sz="2000" dirty="0" err="1"/>
              <a:t>ojs</a:t>
            </a:r>
            <a:r>
              <a:rPr lang="en-US" sz="2000" dirty="0"/>
              <a:t>/</a:t>
            </a:r>
            <a:r>
              <a:rPr lang="en-US" sz="2000" dirty="0" err="1"/>
              <a:t>index.php</a:t>
            </a:r>
            <a:r>
              <a:rPr lang="en-US" sz="2000" dirty="0"/>
              <a:t>/</a:t>
            </a:r>
            <a:r>
              <a:rPr lang="en-US" sz="2000" dirty="0" err="1"/>
              <a:t>fm</a:t>
            </a:r>
            <a:r>
              <a:rPr lang="en-US" sz="2000" dirty="0"/>
              <a:t>/article/view/1628/</a:t>
            </a:r>
            <a:r>
              <a:rPr lang="en-US" sz="2000" dirty="0" smtClean="0"/>
              <a:t>1543</a:t>
            </a:r>
            <a:endParaRPr lang="en-US" sz="2000" dirty="0"/>
          </a:p>
        </p:txBody>
      </p:sp>
      <p:pic>
        <p:nvPicPr>
          <p:cNvPr id="3" name="Picture 2"/>
          <p:cNvPicPr>
            <a:picLocks noChangeAspect="1"/>
          </p:cNvPicPr>
          <p:nvPr/>
        </p:nvPicPr>
        <p:blipFill>
          <a:blip r:embed="rId3"/>
          <a:stretch>
            <a:fillRect/>
          </a:stretch>
        </p:blipFill>
        <p:spPr>
          <a:xfrm>
            <a:off x="762000" y="108253"/>
            <a:ext cx="7620000" cy="5867400"/>
          </a:xfrm>
          <a:prstGeom prst="rect">
            <a:avLst/>
          </a:prstGeom>
        </p:spPr>
      </p:pic>
      <p:sp>
        <p:nvSpPr>
          <p:cNvPr id="4" name="TextBox 3"/>
          <p:cNvSpPr txBox="1"/>
          <p:nvPr/>
        </p:nvSpPr>
        <p:spPr>
          <a:xfrm>
            <a:off x="5188854" y="2007812"/>
            <a:ext cx="1233715" cy="707886"/>
          </a:xfrm>
          <a:prstGeom prst="rect">
            <a:avLst/>
          </a:prstGeom>
          <a:noFill/>
        </p:spPr>
        <p:txBody>
          <a:bodyPr wrap="square" rtlCol="0">
            <a:spAutoFit/>
          </a:bodyPr>
          <a:lstStyle/>
          <a:p>
            <a:pPr algn="ctr"/>
            <a:r>
              <a:rPr lang="en-US" sz="4000" b="1" dirty="0" smtClean="0">
                <a:solidFill>
                  <a:srgbClr val="FF0000"/>
                </a:solidFill>
              </a:rPr>
              <a:t>RDA</a:t>
            </a:r>
            <a:endParaRPr lang="en-US" sz="4000" b="1" dirty="0">
              <a:solidFill>
                <a:srgbClr val="FF0000"/>
              </a:solidFill>
            </a:endParaRPr>
          </a:p>
        </p:txBody>
      </p:sp>
      <p:sp>
        <p:nvSpPr>
          <p:cNvPr id="5" name="TextBox 4"/>
          <p:cNvSpPr txBox="1"/>
          <p:nvPr/>
        </p:nvSpPr>
        <p:spPr>
          <a:xfrm>
            <a:off x="3350378" y="2007812"/>
            <a:ext cx="1434492" cy="707886"/>
          </a:xfrm>
          <a:prstGeom prst="rect">
            <a:avLst/>
          </a:prstGeom>
          <a:noFill/>
        </p:spPr>
        <p:txBody>
          <a:bodyPr wrap="square" rtlCol="0">
            <a:spAutoFit/>
          </a:bodyPr>
          <a:lstStyle/>
          <a:p>
            <a:pPr algn="ctr"/>
            <a:r>
              <a:rPr lang="en-US" sz="4000" b="1" dirty="0" smtClean="0">
                <a:solidFill>
                  <a:srgbClr val="FF0000"/>
                </a:solidFill>
              </a:rPr>
              <a:t>RDA?</a:t>
            </a:r>
            <a:endParaRPr lang="en-US" sz="4000" b="1" dirty="0">
              <a:solidFill>
                <a:srgbClr val="FF0000"/>
              </a:solidFill>
            </a:endParaRPr>
          </a:p>
        </p:txBody>
      </p:sp>
      <p:sp>
        <p:nvSpPr>
          <p:cNvPr id="6" name="TextBox 5"/>
          <p:cNvSpPr txBox="1"/>
          <p:nvPr/>
        </p:nvSpPr>
        <p:spPr>
          <a:xfrm>
            <a:off x="6850748" y="2007812"/>
            <a:ext cx="1434492" cy="707886"/>
          </a:xfrm>
          <a:prstGeom prst="rect">
            <a:avLst/>
          </a:prstGeom>
          <a:noFill/>
        </p:spPr>
        <p:txBody>
          <a:bodyPr wrap="square" rtlCol="0">
            <a:spAutoFit/>
          </a:bodyPr>
          <a:lstStyle/>
          <a:p>
            <a:pPr algn="ctr"/>
            <a:r>
              <a:rPr lang="en-US" sz="4000" b="1" dirty="0" smtClean="0">
                <a:solidFill>
                  <a:srgbClr val="FF0000"/>
                </a:solidFill>
              </a:rPr>
              <a:t>RDA?</a:t>
            </a:r>
            <a:endParaRPr lang="en-US" sz="4000" b="1" dirty="0">
              <a:solidFill>
                <a:srgbClr val="FF0000"/>
              </a:solidFill>
            </a:endParaRPr>
          </a:p>
        </p:txBody>
      </p:sp>
    </p:spTree>
    <p:extLst>
      <p:ext uri="{BB962C8B-B14F-4D97-AF65-F5344CB8AC3E}">
        <p14:creationId xmlns:p14="http://schemas.microsoft.com/office/powerpoint/2010/main" val="1778114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6200" y="806760"/>
            <a:ext cx="6438900" cy="4470400"/>
          </a:xfrm>
          <a:prstGeom prst="rect">
            <a:avLst/>
          </a:prstGeom>
        </p:spPr>
      </p:pic>
      <p:sp>
        <p:nvSpPr>
          <p:cNvPr id="5" name="TextBox 4"/>
          <p:cNvSpPr txBox="1"/>
          <p:nvPr/>
        </p:nvSpPr>
        <p:spPr>
          <a:xfrm>
            <a:off x="1197429" y="5548589"/>
            <a:ext cx="6773333" cy="830997"/>
          </a:xfrm>
          <a:prstGeom prst="rect">
            <a:avLst/>
          </a:prstGeom>
          <a:noFill/>
        </p:spPr>
        <p:txBody>
          <a:bodyPr wrap="square" rtlCol="0">
            <a:spAutoFit/>
          </a:bodyPr>
          <a:lstStyle/>
          <a:p>
            <a:pPr algn="ctr"/>
            <a:r>
              <a:rPr lang="en-US" sz="2800" dirty="0" smtClean="0"/>
              <a:t>DCMI </a:t>
            </a:r>
            <a:r>
              <a:rPr lang="en-US" sz="2800" dirty="0"/>
              <a:t>Singapore Framework</a:t>
            </a:r>
            <a:br>
              <a:rPr lang="en-US" sz="2800" dirty="0"/>
            </a:br>
            <a:r>
              <a:rPr lang="en-US" sz="2000" dirty="0"/>
              <a:t>http://</a:t>
            </a:r>
            <a:r>
              <a:rPr lang="en-US" sz="2000" dirty="0" err="1"/>
              <a:t>dublincore.org</a:t>
            </a:r>
            <a:r>
              <a:rPr lang="en-US" sz="2000" dirty="0"/>
              <a:t>/documents/</a:t>
            </a:r>
            <a:r>
              <a:rPr lang="en-US" sz="2000" dirty="0" err="1"/>
              <a:t>singapore</a:t>
            </a:r>
            <a:r>
              <a:rPr lang="en-US" sz="2000" dirty="0"/>
              <a:t>-framework/</a:t>
            </a:r>
          </a:p>
        </p:txBody>
      </p:sp>
      <p:sp>
        <p:nvSpPr>
          <p:cNvPr id="6" name="TextBox 5"/>
          <p:cNvSpPr txBox="1"/>
          <p:nvPr/>
        </p:nvSpPr>
        <p:spPr>
          <a:xfrm>
            <a:off x="3227675" y="3361478"/>
            <a:ext cx="895051" cy="461665"/>
          </a:xfrm>
          <a:prstGeom prst="rect">
            <a:avLst/>
          </a:prstGeom>
          <a:noFill/>
        </p:spPr>
        <p:txBody>
          <a:bodyPr wrap="square" rtlCol="0">
            <a:spAutoFit/>
          </a:bodyPr>
          <a:lstStyle/>
          <a:p>
            <a:pPr algn="ctr"/>
            <a:r>
              <a:rPr lang="en-US" sz="2400" b="1" dirty="0" smtClean="0">
                <a:solidFill>
                  <a:srgbClr val="FF0000"/>
                </a:solidFill>
              </a:rPr>
              <a:t>RDA</a:t>
            </a:r>
            <a:endParaRPr lang="en-US" sz="2400" b="1" dirty="0">
              <a:solidFill>
                <a:srgbClr val="FF0000"/>
              </a:solidFill>
            </a:endParaRPr>
          </a:p>
        </p:txBody>
      </p:sp>
      <p:sp>
        <p:nvSpPr>
          <p:cNvPr id="7" name="TextBox 6"/>
          <p:cNvSpPr txBox="1"/>
          <p:nvPr/>
        </p:nvSpPr>
        <p:spPr>
          <a:xfrm>
            <a:off x="5914573" y="4189995"/>
            <a:ext cx="1632855" cy="646331"/>
          </a:xfrm>
          <a:prstGeom prst="rect">
            <a:avLst/>
          </a:prstGeom>
          <a:noFill/>
        </p:spPr>
        <p:txBody>
          <a:bodyPr wrap="square" rtlCol="0">
            <a:spAutoFit/>
          </a:bodyPr>
          <a:lstStyle/>
          <a:p>
            <a:pPr algn="ctr"/>
            <a:r>
              <a:rPr lang="en-US" b="1" dirty="0" smtClean="0">
                <a:solidFill>
                  <a:srgbClr val="FF0000"/>
                </a:solidFill>
              </a:rPr>
              <a:t>This is important too.</a:t>
            </a:r>
            <a:endParaRPr lang="en-US" b="1" dirty="0">
              <a:solidFill>
                <a:srgbClr val="FF0000"/>
              </a:solidFill>
            </a:endParaRPr>
          </a:p>
        </p:txBody>
      </p:sp>
      <p:cxnSp>
        <p:nvCxnSpPr>
          <p:cNvPr id="9" name="Straight Arrow Connector 8"/>
          <p:cNvCxnSpPr/>
          <p:nvPr/>
        </p:nvCxnSpPr>
        <p:spPr>
          <a:xfrm flipH="1" flipV="1">
            <a:off x="5515429" y="3689049"/>
            <a:ext cx="870857" cy="749903"/>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765183" y="3332136"/>
            <a:ext cx="895051" cy="461665"/>
          </a:xfrm>
          <a:prstGeom prst="rect">
            <a:avLst/>
          </a:prstGeom>
          <a:noFill/>
        </p:spPr>
        <p:txBody>
          <a:bodyPr wrap="square" rtlCol="0">
            <a:spAutoFit/>
          </a:bodyPr>
          <a:lstStyle/>
          <a:p>
            <a:pPr algn="ctr"/>
            <a:r>
              <a:rPr lang="en-US" sz="2400" b="1" dirty="0" smtClean="0">
                <a:solidFill>
                  <a:srgbClr val="FF0000"/>
                </a:solidFill>
              </a:rPr>
              <a:t>FRBR</a:t>
            </a:r>
            <a:endParaRPr lang="en-US" sz="2400" b="1" dirty="0">
              <a:solidFill>
                <a:srgbClr val="FF0000"/>
              </a:solidFill>
            </a:endParaRPr>
          </a:p>
        </p:txBody>
      </p:sp>
      <p:sp>
        <p:nvSpPr>
          <p:cNvPr id="8" name="TextBox 7"/>
          <p:cNvSpPr txBox="1"/>
          <p:nvPr/>
        </p:nvSpPr>
        <p:spPr>
          <a:xfrm>
            <a:off x="4754868" y="1261704"/>
            <a:ext cx="895051" cy="461665"/>
          </a:xfrm>
          <a:prstGeom prst="rect">
            <a:avLst/>
          </a:prstGeom>
          <a:noFill/>
        </p:spPr>
        <p:txBody>
          <a:bodyPr wrap="square" rtlCol="0">
            <a:spAutoFit/>
          </a:bodyPr>
          <a:lstStyle/>
          <a:p>
            <a:pPr algn="ctr"/>
            <a:r>
              <a:rPr lang="en-US" sz="2400" b="1" dirty="0" smtClean="0">
                <a:solidFill>
                  <a:srgbClr val="FF0000"/>
                </a:solidFill>
              </a:rPr>
              <a:t>RDA</a:t>
            </a:r>
            <a:endParaRPr lang="en-US" sz="2400" b="1" dirty="0">
              <a:solidFill>
                <a:srgbClr val="FF0000"/>
              </a:solidFill>
            </a:endParaRPr>
          </a:p>
        </p:txBody>
      </p:sp>
    </p:spTree>
    <p:extLst>
      <p:ext uri="{BB962C8B-B14F-4D97-AF65-F5344CB8AC3E}">
        <p14:creationId xmlns:p14="http://schemas.microsoft.com/office/powerpoint/2010/main" val="444460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1546376"/>
            <a:ext cx="7924800" cy="2857500"/>
          </a:xfrm>
          <a:prstGeom prst="rect">
            <a:avLst/>
          </a:prstGeom>
        </p:spPr>
      </p:pic>
      <p:sp>
        <p:nvSpPr>
          <p:cNvPr id="3" name="TextBox 2"/>
          <p:cNvSpPr txBox="1"/>
          <p:nvPr/>
        </p:nvSpPr>
        <p:spPr>
          <a:xfrm>
            <a:off x="1197429" y="5064780"/>
            <a:ext cx="6773333" cy="1200328"/>
          </a:xfrm>
          <a:prstGeom prst="rect">
            <a:avLst/>
          </a:prstGeom>
          <a:noFill/>
        </p:spPr>
        <p:txBody>
          <a:bodyPr wrap="square" rtlCol="0">
            <a:spAutoFit/>
          </a:bodyPr>
          <a:lstStyle/>
          <a:p>
            <a:pPr algn="ctr"/>
            <a:r>
              <a:rPr lang="en-US" sz="2800" dirty="0" smtClean="0"/>
              <a:t>DCMI Resource Model</a:t>
            </a:r>
          </a:p>
          <a:p>
            <a:pPr algn="ctr"/>
            <a:r>
              <a:rPr lang="en-US" sz="2400" dirty="0" smtClean="0"/>
              <a:t>(from the DCMI Abstract Model)</a:t>
            </a:r>
            <a:r>
              <a:rPr lang="en-US" sz="2400" dirty="0"/>
              <a:t/>
            </a:r>
            <a:br>
              <a:rPr lang="en-US" sz="2400" dirty="0"/>
            </a:br>
            <a:r>
              <a:rPr lang="en-US" sz="2000" dirty="0"/>
              <a:t>http://</a:t>
            </a:r>
            <a:r>
              <a:rPr lang="en-US" sz="2000" dirty="0" err="1"/>
              <a:t>dublincore.org</a:t>
            </a:r>
            <a:r>
              <a:rPr lang="en-US" sz="2000" dirty="0"/>
              <a:t>/documents/abstract-model/</a:t>
            </a:r>
            <a:endParaRPr lang="en-US" sz="1600" dirty="0"/>
          </a:p>
        </p:txBody>
      </p:sp>
    </p:spTree>
    <p:extLst>
      <p:ext uri="{BB962C8B-B14F-4D97-AF65-F5344CB8AC3E}">
        <p14:creationId xmlns:p14="http://schemas.microsoft.com/office/powerpoint/2010/main" val="36852312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alphaModFix amt="74000"/>
          </a:blip>
          <a:stretch>
            <a:fillRect/>
          </a:stretch>
        </p:blipFill>
        <p:spPr>
          <a:xfrm>
            <a:off x="101600" y="0"/>
            <a:ext cx="8918835" cy="6858000"/>
          </a:xfrm>
          <a:prstGeom prst="rect">
            <a:avLst/>
          </a:prstGeom>
        </p:spPr>
      </p:pic>
      <p:sp>
        <p:nvSpPr>
          <p:cNvPr id="3" name="Content Placeholder 2"/>
          <p:cNvSpPr>
            <a:spLocks noGrp="1"/>
          </p:cNvSpPr>
          <p:nvPr>
            <p:ph idx="1"/>
          </p:nvPr>
        </p:nvSpPr>
        <p:spPr>
          <a:xfrm>
            <a:off x="4862287" y="1346552"/>
            <a:ext cx="3676952" cy="1719162"/>
          </a:xfrm>
        </p:spPr>
        <p:txBody>
          <a:bodyPr>
            <a:normAutofit/>
          </a:bodyPr>
          <a:lstStyle/>
          <a:p>
            <a:pPr marL="0" indent="0" algn="r">
              <a:buNone/>
            </a:pPr>
            <a:r>
              <a:rPr lang="en-US" sz="3600" dirty="0" smtClean="0"/>
              <a:t>Do we need a new one of these?</a:t>
            </a:r>
            <a:endParaRPr lang="en-US" sz="3600" dirty="0"/>
          </a:p>
        </p:txBody>
      </p:sp>
      <p:sp>
        <p:nvSpPr>
          <p:cNvPr id="10" name="Content Placeholder 2"/>
          <p:cNvSpPr txBox="1">
            <a:spLocks/>
          </p:cNvSpPr>
          <p:nvPr/>
        </p:nvSpPr>
        <p:spPr>
          <a:xfrm>
            <a:off x="399142" y="2830284"/>
            <a:ext cx="5220306" cy="23343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dirty="0" smtClean="0"/>
              <a:t>What if the atomistic, formal expression of data becomes widespread?</a:t>
            </a:r>
            <a:endParaRPr lang="en-US" sz="3600" dirty="0"/>
          </a:p>
        </p:txBody>
      </p:sp>
    </p:spTree>
    <p:extLst>
      <p:ext uri="{BB962C8B-B14F-4D97-AF65-F5344CB8AC3E}">
        <p14:creationId xmlns:p14="http://schemas.microsoft.com/office/powerpoint/2010/main" val="722169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100" y="0"/>
            <a:ext cx="9062357" cy="6858000"/>
          </a:xfrm>
          <a:prstGeom prst="rect">
            <a:avLst/>
          </a:prstGeom>
        </p:spPr>
      </p:pic>
      <p:sp>
        <p:nvSpPr>
          <p:cNvPr id="6" name="TextBox 5"/>
          <p:cNvSpPr txBox="1"/>
          <p:nvPr/>
        </p:nvSpPr>
        <p:spPr>
          <a:xfrm>
            <a:off x="278190" y="3664862"/>
            <a:ext cx="2600477" cy="1754327"/>
          </a:xfrm>
          <a:prstGeom prst="rect">
            <a:avLst/>
          </a:prstGeom>
          <a:noFill/>
        </p:spPr>
        <p:txBody>
          <a:bodyPr wrap="square" rtlCol="0">
            <a:spAutoFit/>
          </a:bodyPr>
          <a:lstStyle/>
          <a:p>
            <a:r>
              <a:rPr lang="en-US" sz="3600" dirty="0" smtClean="0">
                <a:solidFill>
                  <a:srgbClr val="FF0000"/>
                </a:solidFill>
              </a:rPr>
              <a:t>And let’s be sure to avoid this….</a:t>
            </a:r>
            <a:endParaRPr lang="en-US" sz="3600" dirty="0">
              <a:solidFill>
                <a:srgbClr val="FF0000"/>
              </a:solidFill>
            </a:endParaRPr>
          </a:p>
        </p:txBody>
      </p:sp>
      <p:sp>
        <p:nvSpPr>
          <p:cNvPr id="7" name="TextBox 6"/>
          <p:cNvSpPr txBox="1"/>
          <p:nvPr/>
        </p:nvSpPr>
        <p:spPr>
          <a:xfrm>
            <a:off x="278190" y="5548477"/>
            <a:ext cx="2370667" cy="1077218"/>
          </a:xfrm>
          <a:prstGeom prst="rect">
            <a:avLst/>
          </a:prstGeom>
          <a:noFill/>
        </p:spPr>
        <p:txBody>
          <a:bodyPr wrap="square" rtlCol="0">
            <a:spAutoFit/>
          </a:bodyPr>
          <a:lstStyle/>
          <a:p>
            <a:r>
              <a:rPr lang="en-US" dirty="0" smtClean="0">
                <a:solidFill>
                  <a:schemeClr val="bg1"/>
                </a:solidFill>
              </a:rPr>
              <a:t>http://</a:t>
            </a:r>
            <a:r>
              <a:rPr lang="en-US" dirty="0" err="1" smtClean="0">
                <a:solidFill>
                  <a:schemeClr val="bg1"/>
                </a:solidFill>
              </a:rPr>
              <a:t>xkcd.com</a:t>
            </a:r>
            <a:r>
              <a:rPr lang="en-US" dirty="0" smtClean="0">
                <a:solidFill>
                  <a:schemeClr val="bg1"/>
                </a:solidFill>
              </a:rPr>
              <a:t>/915/</a:t>
            </a:r>
            <a:br>
              <a:rPr lang="en-US" dirty="0" smtClean="0">
                <a:solidFill>
                  <a:schemeClr val="bg1"/>
                </a:solidFill>
              </a:rPr>
            </a:br>
            <a:r>
              <a:rPr lang="en-US" dirty="0" smtClean="0">
                <a:solidFill>
                  <a:schemeClr val="bg1"/>
                </a:solidFill>
              </a:rPr>
              <a:t/>
            </a:r>
            <a:br>
              <a:rPr lang="en-US" dirty="0" smtClean="0">
                <a:solidFill>
                  <a:schemeClr val="bg1"/>
                </a:solidFill>
              </a:rPr>
            </a:br>
            <a:r>
              <a:rPr lang="en-US" sz="1400" dirty="0" err="1" smtClean="0">
                <a:solidFill>
                  <a:schemeClr val="bg1"/>
                </a:solidFill>
              </a:rPr>
              <a:t>xkcd</a:t>
            </a:r>
            <a:r>
              <a:rPr lang="en-US" sz="1400" dirty="0" smtClean="0">
                <a:solidFill>
                  <a:schemeClr val="bg1"/>
                </a:solidFill>
              </a:rPr>
              <a:t> </a:t>
            </a:r>
            <a:r>
              <a:rPr lang="en-US" sz="1400" dirty="0" smtClean="0">
                <a:solidFill>
                  <a:srgbClr val="000000"/>
                </a:solidFill>
              </a:rPr>
              <a:t>comic by </a:t>
            </a:r>
            <a:br>
              <a:rPr lang="en-US" sz="1400" dirty="0" smtClean="0">
                <a:solidFill>
                  <a:srgbClr val="000000"/>
                </a:solidFill>
              </a:rPr>
            </a:br>
            <a:r>
              <a:rPr lang="en-US" sz="1400" dirty="0" smtClean="0">
                <a:solidFill>
                  <a:srgbClr val="000000"/>
                </a:solidFill>
              </a:rPr>
              <a:t>Randall Munroe</a:t>
            </a:r>
            <a:endParaRPr lang="en-US" sz="1400" dirty="0">
              <a:solidFill>
                <a:srgbClr val="000000"/>
              </a:solidFill>
            </a:endParaRPr>
          </a:p>
        </p:txBody>
      </p:sp>
    </p:spTree>
    <p:extLst>
      <p:ext uri="{BB962C8B-B14F-4D97-AF65-F5344CB8AC3E}">
        <p14:creationId xmlns:p14="http://schemas.microsoft.com/office/powerpoint/2010/main" val="29680375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a:off x="553998" y="598549"/>
            <a:ext cx="8336002" cy="0"/>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696365" y="29562"/>
            <a:ext cx="3773729" cy="461665"/>
          </a:xfrm>
          <a:prstGeom prst="rect">
            <a:avLst/>
          </a:prstGeom>
          <a:noFill/>
        </p:spPr>
        <p:txBody>
          <a:bodyPr wrap="square" rtlCol="0">
            <a:spAutoFit/>
          </a:bodyPr>
          <a:lstStyle/>
          <a:p>
            <a:pPr algn="r"/>
            <a:r>
              <a:rPr lang="en-US" sz="2400" dirty="0" smtClean="0">
                <a:solidFill>
                  <a:schemeClr val="accent1">
                    <a:lumMod val="60000"/>
                    <a:lumOff val="40000"/>
                  </a:schemeClr>
                </a:solidFill>
              </a:rPr>
              <a:t>Formality of expression</a:t>
            </a:r>
            <a:endParaRPr lang="en-US" sz="2400" dirty="0">
              <a:solidFill>
                <a:schemeClr val="accent1">
                  <a:lumMod val="60000"/>
                  <a:lumOff val="40000"/>
                </a:schemeClr>
              </a:solidFill>
            </a:endParaRPr>
          </a:p>
        </p:txBody>
      </p:sp>
      <p:cxnSp>
        <p:nvCxnSpPr>
          <p:cNvPr id="4" name="Straight Arrow Connector 3"/>
          <p:cNvCxnSpPr/>
          <p:nvPr/>
        </p:nvCxnSpPr>
        <p:spPr>
          <a:xfrm>
            <a:off x="553998" y="897293"/>
            <a:ext cx="0" cy="5754476"/>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0" y="1565089"/>
            <a:ext cx="553998" cy="4706953"/>
          </a:xfrm>
          <a:prstGeom prst="rect">
            <a:avLst/>
          </a:prstGeom>
          <a:noFill/>
        </p:spPr>
        <p:txBody>
          <a:bodyPr vert="vert" wrap="square" rtlCol="0">
            <a:spAutoFit/>
          </a:bodyPr>
          <a:lstStyle/>
          <a:p>
            <a:pPr algn="r"/>
            <a:r>
              <a:rPr lang="en-US" sz="2400" dirty="0" smtClean="0">
                <a:solidFill>
                  <a:schemeClr val="accent1">
                    <a:lumMod val="60000"/>
                    <a:lumOff val="40000"/>
                  </a:schemeClr>
                </a:solidFill>
              </a:rPr>
              <a:t>Proximity to actual implementation</a:t>
            </a:r>
            <a:endParaRPr lang="en-US" sz="2400" dirty="0">
              <a:solidFill>
                <a:schemeClr val="accent1">
                  <a:lumMod val="60000"/>
                  <a:lumOff val="40000"/>
                </a:schemeClr>
              </a:solidFill>
            </a:endParaRPr>
          </a:p>
        </p:txBody>
      </p:sp>
      <p:sp>
        <p:nvSpPr>
          <p:cNvPr id="10" name="TextBox 9"/>
          <p:cNvSpPr txBox="1"/>
          <p:nvPr/>
        </p:nvSpPr>
        <p:spPr>
          <a:xfrm>
            <a:off x="1268976" y="1104621"/>
            <a:ext cx="1611537" cy="978408"/>
          </a:xfrm>
          <a:prstGeom prst="rect">
            <a:avLst/>
          </a:prstGeom>
          <a:solidFill>
            <a:schemeClr val="accent2">
              <a:lumMod val="60000"/>
              <a:lumOff val="40000"/>
            </a:schemeClr>
          </a:solidFill>
        </p:spPr>
        <p:txBody>
          <a:bodyPr wrap="square" rtlCol="0" anchor="ctr">
            <a:noAutofit/>
          </a:bodyPr>
          <a:lstStyle/>
          <a:p>
            <a:pPr algn="ctr"/>
            <a:r>
              <a:rPr lang="en-US" b="1" dirty="0" smtClean="0">
                <a:solidFill>
                  <a:schemeClr val="bg1"/>
                </a:solidFill>
              </a:rPr>
              <a:t>Conceptual model</a:t>
            </a:r>
            <a:endParaRPr lang="en-US" b="1" dirty="0">
              <a:solidFill>
                <a:schemeClr val="bg1"/>
              </a:solidFill>
            </a:endParaRPr>
          </a:p>
        </p:txBody>
      </p:sp>
      <p:sp>
        <p:nvSpPr>
          <p:cNvPr id="12" name="TextBox 11"/>
          <p:cNvSpPr txBox="1"/>
          <p:nvPr/>
        </p:nvSpPr>
        <p:spPr>
          <a:xfrm>
            <a:off x="6754739" y="1104621"/>
            <a:ext cx="1611537" cy="978408"/>
          </a:xfrm>
          <a:prstGeom prst="rect">
            <a:avLst/>
          </a:prstGeom>
          <a:solidFill>
            <a:schemeClr val="accent2">
              <a:lumMod val="60000"/>
              <a:lumOff val="40000"/>
            </a:schemeClr>
          </a:solidFill>
        </p:spPr>
        <p:txBody>
          <a:bodyPr wrap="square" rtlCol="0" anchor="ctr">
            <a:noAutofit/>
          </a:bodyPr>
          <a:lstStyle/>
          <a:p>
            <a:pPr algn="ctr"/>
            <a:r>
              <a:rPr lang="en-US" b="1" dirty="0" smtClean="0">
                <a:solidFill>
                  <a:schemeClr val="bg1"/>
                </a:solidFill>
              </a:rPr>
              <a:t>Data</a:t>
            </a:r>
            <a:br>
              <a:rPr lang="en-US" b="1" dirty="0" smtClean="0">
                <a:solidFill>
                  <a:schemeClr val="bg1"/>
                </a:solidFill>
              </a:rPr>
            </a:br>
            <a:r>
              <a:rPr lang="en-US" b="1" dirty="0" smtClean="0">
                <a:solidFill>
                  <a:schemeClr val="bg1"/>
                </a:solidFill>
              </a:rPr>
              <a:t>model</a:t>
            </a:r>
            <a:endParaRPr lang="en-US" b="1" dirty="0">
              <a:solidFill>
                <a:schemeClr val="bg1"/>
              </a:solidFill>
            </a:endParaRPr>
          </a:p>
        </p:txBody>
      </p:sp>
      <p:sp>
        <p:nvSpPr>
          <p:cNvPr id="13" name="TextBox 12"/>
          <p:cNvSpPr txBox="1"/>
          <p:nvPr/>
        </p:nvSpPr>
        <p:spPr>
          <a:xfrm>
            <a:off x="1268976" y="2500955"/>
            <a:ext cx="1611537" cy="978408"/>
          </a:xfrm>
          <a:prstGeom prst="rect">
            <a:avLst/>
          </a:prstGeom>
          <a:solidFill>
            <a:schemeClr val="accent2">
              <a:lumMod val="60000"/>
              <a:lumOff val="40000"/>
            </a:schemeClr>
          </a:solidFill>
        </p:spPr>
        <p:txBody>
          <a:bodyPr wrap="square" rtlCol="0" anchor="ctr">
            <a:noAutofit/>
          </a:bodyPr>
          <a:lstStyle/>
          <a:p>
            <a:pPr algn="ctr"/>
            <a:r>
              <a:rPr lang="en-US" b="1" dirty="0" smtClean="0">
                <a:solidFill>
                  <a:schemeClr val="bg1"/>
                </a:solidFill>
              </a:rPr>
              <a:t>Data dictionaries</a:t>
            </a:r>
            <a:endParaRPr lang="en-US" b="1" dirty="0">
              <a:solidFill>
                <a:schemeClr val="bg1"/>
              </a:solidFill>
            </a:endParaRPr>
          </a:p>
        </p:txBody>
      </p:sp>
      <p:sp>
        <p:nvSpPr>
          <p:cNvPr id="14" name="TextBox 13"/>
          <p:cNvSpPr txBox="1"/>
          <p:nvPr/>
        </p:nvSpPr>
        <p:spPr>
          <a:xfrm>
            <a:off x="6754739" y="2497306"/>
            <a:ext cx="1611537" cy="982057"/>
          </a:xfrm>
          <a:prstGeom prst="rect">
            <a:avLst/>
          </a:prstGeom>
          <a:solidFill>
            <a:schemeClr val="accent2">
              <a:lumMod val="60000"/>
              <a:lumOff val="40000"/>
            </a:schemeClr>
          </a:solidFill>
        </p:spPr>
        <p:txBody>
          <a:bodyPr wrap="square" rtlCol="0" anchor="ctr">
            <a:noAutofit/>
          </a:bodyPr>
          <a:lstStyle/>
          <a:p>
            <a:pPr algn="ctr"/>
            <a:r>
              <a:rPr lang="en-US" b="1" dirty="0" smtClean="0">
                <a:solidFill>
                  <a:schemeClr val="bg1"/>
                </a:solidFill>
              </a:rPr>
              <a:t>Element/property vocabularies</a:t>
            </a:r>
            <a:endParaRPr lang="en-US" b="1" dirty="0">
              <a:solidFill>
                <a:schemeClr val="bg1"/>
              </a:solidFill>
            </a:endParaRPr>
          </a:p>
        </p:txBody>
      </p:sp>
      <p:sp>
        <p:nvSpPr>
          <p:cNvPr id="15" name="TextBox 14"/>
          <p:cNvSpPr txBox="1"/>
          <p:nvPr/>
        </p:nvSpPr>
        <p:spPr>
          <a:xfrm>
            <a:off x="1268976" y="4080604"/>
            <a:ext cx="1611537" cy="978408"/>
          </a:xfrm>
          <a:prstGeom prst="rect">
            <a:avLst/>
          </a:prstGeom>
          <a:solidFill>
            <a:schemeClr val="accent2">
              <a:lumMod val="60000"/>
              <a:lumOff val="40000"/>
            </a:schemeClr>
          </a:solidFill>
        </p:spPr>
        <p:txBody>
          <a:bodyPr wrap="square" rtlCol="0" anchor="ctr">
            <a:noAutofit/>
          </a:bodyPr>
          <a:lstStyle/>
          <a:p>
            <a:pPr algn="ctr"/>
            <a:r>
              <a:rPr lang="en-US" b="1" dirty="0" smtClean="0">
                <a:solidFill>
                  <a:schemeClr val="bg1"/>
                </a:solidFill>
              </a:rPr>
              <a:t>Cataloging rules</a:t>
            </a:r>
            <a:endParaRPr lang="en-US" b="1" dirty="0">
              <a:solidFill>
                <a:schemeClr val="bg1"/>
              </a:solidFill>
            </a:endParaRPr>
          </a:p>
        </p:txBody>
      </p:sp>
      <p:sp>
        <p:nvSpPr>
          <p:cNvPr id="16" name="TextBox 15"/>
          <p:cNvSpPr txBox="1"/>
          <p:nvPr/>
        </p:nvSpPr>
        <p:spPr>
          <a:xfrm>
            <a:off x="6754739" y="4080604"/>
            <a:ext cx="1611537" cy="978408"/>
          </a:xfrm>
          <a:prstGeom prst="rect">
            <a:avLst/>
          </a:prstGeom>
          <a:solidFill>
            <a:schemeClr val="accent2">
              <a:lumMod val="60000"/>
              <a:lumOff val="40000"/>
            </a:schemeClr>
          </a:solidFill>
        </p:spPr>
        <p:txBody>
          <a:bodyPr wrap="square" rtlCol="0" anchor="ctr">
            <a:noAutofit/>
          </a:bodyPr>
          <a:lstStyle/>
          <a:p>
            <a:pPr algn="ctr"/>
            <a:r>
              <a:rPr lang="en-US" b="1" dirty="0" smtClean="0">
                <a:solidFill>
                  <a:schemeClr val="bg1"/>
                </a:solidFill>
              </a:rPr>
              <a:t>Controlled vocabularies</a:t>
            </a:r>
            <a:endParaRPr lang="en-US" b="1" dirty="0">
              <a:solidFill>
                <a:schemeClr val="bg1"/>
              </a:solidFill>
            </a:endParaRPr>
          </a:p>
        </p:txBody>
      </p:sp>
      <p:sp>
        <p:nvSpPr>
          <p:cNvPr id="17" name="TextBox 16"/>
          <p:cNvSpPr txBox="1"/>
          <p:nvPr/>
        </p:nvSpPr>
        <p:spPr>
          <a:xfrm>
            <a:off x="4091341" y="5853032"/>
            <a:ext cx="1611537" cy="859483"/>
          </a:xfrm>
          <a:prstGeom prst="rect">
            <a:avLst/>
          </a:prstGeom>
          <a:solidFill>
            <a:schemeClr val="accent2">
              <a:lumMod val="60000"/>
              <a:lumOff val="40000"/>
            </a:schemeClr>
          </a:solidFill>
        </p:spPr>
        <p:txBody>
          <a:bodyPr wrap="square" rtlCol="0" anchor="ctr">
            <a:noAutofit/>
          </a:bodyPr>
          <a:lstStyle/>
          <a:p>
            <a:pPr algn="ctr"/>
            <a:r>
              <a:rPr lang="en-US" b="1" dirty="0" smtClean="0">
                <a:solidFill>
                  <a:schemeClr val="bg1"/>
                </a:solidFill>
              </a:rPr>
              <a:t>Binding</a:t>
            </a:r>
            <a:endParaRPr lang="en-US" b="1" dirty="0">
              <a:solidFill>
                <a:schemeClr val="bg1"/>
              </a:solidFill>
            </a:endParaRPr>
          </a:p>
        </p:txBody>
      </p:sp>
      <p:cxnSp>
        <p:nvCxnSpPr>
          <p:cNvPr id="19" name="Straight Arrow Connector 18"/>
          <p:cNvCxnSpPr/>
          <p:nvPr/>
        </p:nvCxnSpPr>
        <p:spPr>
          <a:xfrm>
            <a:off x="3110414" y="1505814"/>
            <a:ext cx="3462405"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005670" y="1136482"/>
            <a:ext cx="1322418" cy="369332"/>
          </a:xfrm>
          <a:prstGeom prst="rect">
            <a:avLst/>
          </a:prstGeom>
          <a:noFill/>
        </p:spPr>
        <p:txBody>
          <a:bodyPr wrap="square" rtlCol="0">
            <a:spAutoFit/>
          </a:bodyPr>
          <a:lstStyle/>
          <a:p>
            <a:r>
              <a:rPr lang="en-US" dirty="0"/>
              <a:t>b</a:t>
            </a:r>
            <a:r>
              <a:rPr lang="en-US" dirty="0" smtClean="0"/>
              <a:t>asis for</a:t>
            </a:r>
            <a:endParaRPr lang="en-US" dirty="0"/>
          </a:p>
        </p:txBody>
      </p:sp>
      <p:cxnSp>
        <p:nvCxnSpPr>
          <p:cNvPr id="22" name="Straight Arrow Connector 21"/>
          <p:cNvCxnSpPr/>
          <p:nvPr/>
        </p:nvCxnSpPr>
        <p:spPr>
          <a:xfrm>
            <a:off x="3110414" y="3098558"/>
            <a:ext cx="3462405"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005670" y="2729226"/>
            <a:ext cx="1322418" cy="369332"/>
          </a:xfrm>
          <a:prstGeom prst="rect">
            <a:avLst/>
          </a:prstGeom>
          <a:noFill/>
        </p:spPr>
        <p:txBody>
          <a:bodyPr wrap="square" rtlCol="0">
            <a:spAutoFit/>
          </a:bodyPr>
          <a:lstStyle/>
          <a:p>
            <a:r>
              <a:rPr lang="en-US" dirty="0"/>
              <a:t>b</a:t>
            </a:r>
            <a:r>
              <a:rPr lang="en-US" dirty="0" smtClean="0"/>
              <a:t>asis for</a:t>
            </a:r>
            <a:endParaRPr lang="en-US" dirty="0"/>
          </a:p>
        </p:txBody>
      </p:sp>
      <p:sp>
        <p:nvSpPr>
          <p:cNvPr id="24" name="TextBox 23"/>
          <p:cNvSpPr txBox="1"/>
          <p:nvPr/>
        </p:nvSpPr>
        <p:spPr>
          <a:xfrm>
            <a:off x="4091341" y="4097329"/>
            <a:ext cx="1611537" cy="978408"/>
          </a:xfrm>
          <a:prstGeom prst="rect">
            <a:avLst/>
          </a:prstGeom>
          <a:solidFill>
            <a:schemeClr val="accent2">
              <a:lumMod val="60000"/>
              <a:lumOff val="40000"/>
            </a:schemeClr>
          </a:solidFill>
        </p:spPr>
        <p:txBody>
          <a:bodyPr wrap="square" rtlCol="0" anchor="ctr">
            <a:noAutofit/>
          </a:bodyPr>
          <a:lstStyle/>
          <a:p>
            <a:pPr algn="ctr"/>
            <a:r>
              <a:rPr lang="en-US" b="1" dirty="0" smtClean="0">
                <a:solidFill>
                  <a:schemeClr val="bg1"/>
                </a:solidFill>
              </a:rPr>
              <a:t>Data </a:t>
            </a:r>
            <a:br>
              <a:rPr lang="en-US" b="1" dirty="0" smtClean="0">
                <a:solidFill>
                  <a:schemeClr val="bg1"/>
                </a:solidFill>
              </a:rPr>
            </a:br>
            <a:r>
              <a:rPr lang="en-US" b="1" dirty="0" smtClean="0">
                <a:solidFill>
                  <a:schemeClr val="bg1"/>
                </a:solidFill>
              </a:rPr>
              <a:t>validity </a:t>
            </a:r>
            <a:br>
              <a:rPr lang="en-US" b="1" dirty="0" smtClean="0">
                <a:solidFill>
                  <a:schemeClr val="bg1"/>
                </a:solidFill>
              </a:rPr>
            </a:br>
            <a:r>
              <a:rPr lang="en-US" b="1" dirty="0" smtClean="0">
                <a:solidFill>
                  <a:schemeClr val="bg1"/>
                </a:solidFill>
              </a:rPr>
              <a:t>rules</a:t>
            </a:r>
            <a:endParaRPr lang="en-US" b="1" dirty="0">
              <a:solidFill>
                <a:schemeClr val="bg1"/>
              </a:solidFill>
            </a:endParaRPr>
          </a:p>
        </p:txBody>
      </p:sp>
      <p:cxnSp>
        <p:nvCxnSpPr>
          <p:cNvPr id="27" name="Straight Arrow Connector 26"/>
          <p:cNvCxnSpPr/>
          <p:nvPr/>
        </p:nvCxnSpPr>
        <p:spPr>
          <a:xfrm>
            <a:off x="1859248" y="5185237"/>
            <a:ext cx="2055633" cy="89039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5813410" y="5185237"/>
            <a:ext cx="1950894" cy="89039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897110" y="5224519"/>
            <a:ext cx="0" cy="48447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5637413" y="3560474"/>
            <a:ext cx="1051860" cy="222598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rot="1438786">
            <a:off x="2219303" y="5655653"/>
            <a:ext cx="1322418" cy="261610"/>
          </a:xfrm>
          <a:prstGeom prst="rect">
            <a:avLst/>
          </a:prstGeom>
          <a:noFill/>
        </p:spPr>
        <p:txBody>
          <a:bodyPr wrap="square" rtlCol="0">
            <a:spAutoFit/>
          </a:bodyPr>
          <a:lstStyle/>
          <a:p>
            <a:r>
              <a:rPr lang="en-US" sz="1100" dirty="0"/>
              <a:t>d</a:t>
            </a:r>
            <a:r>
              <a:rPr lang="en-US" sz="1100" dirty="0" smtClean="0"/>
              <a:t>ata expressed in</a:t>
            </a:r>
            <a:endParaRPr lang="en-US" sz="1100" dirty="0"/>
          </a:p>
        </p:txBody>
      </p:sp>
      <p:sp>
        <p:nvSpPr>
          <p:cNvPr id="45" name="TextBox 44"/>
          <p:cNvSpPr txBox="1"/>
          <p:nvPr/>
        </p:nvSpPr>
        <p:spPr>
          <a:xfrm rot="20135504">
            <a:off x="6228437" y="5599413"/>
            <a:ext cx="1322418" cy="261610"/>
          </a:xfrm>
          <a:prstGeom prst="rect">
            <a:avLst/>
          </a:prstGeom>
          <a:noFill/>
        </p:spPr>
        <p:txBody>
          <a:bodyPr wrap="square" rtlCol="0">
            <a:spAutoFit/>
          </a:bodyPr>
          <a:lstStyle/>
          <a:p>
            <a:r>
              <a:rPr lang="en-US" sz="1100" dirty="0"/>
              <a:t>d</a:t>
            </a:r>
            <a:r>
              <a:rPr lang="en-US" sz="1100" dirty="0" smtClean="0"/>
              <a:t>ata expressed in</a:t>
            </a:r>
            <a:endParaRPr lang="en-US" sz="1100" dirty="0"/>
          </a:p>
        </p:txBody>
      </p:sp>
      <p:sp>
        <p:nvSpPr>
          <p:cNvPr id="47" name="TextBox 46"/>
          <p:cNvSpPr txBox="1"/>
          <p:nvPr/>
        </p:nvSpPr>
        <p:spPr>
          <a:xfrm rot="17751524">
            <a:off x="5515924" y="4162463"/>
            <a:ext cx="1322418" cy="261610"/>
          </a:xfrm>
          <a:prstGeom prst="rect">
            <a:avLst/>
          </a:prstGeom>
          <a:noFill/>
        </p:spPr>
        <p:txBody>
          <a:bodyPr wrap="square" rtlCol="0">
            <a:spAutoFit/>
          </a:bodyPr>
          <a:lstStyle/>
          <a:p>
            <a:r>
              <a:rPr lang="en-US" sz="1100" dirty="0"/>
              <a:t>d</a:t>
            </a:r>
            <a:r>
              <a:rPr lang="en-US" sz="1100" dirty="0" smtClean="0"/>
              <a:t>ata expressed in</a:t>
            </a:r>
            <a:endParaRPr lang="en-US" sz="1100" dirty="0"/>
          </a:p>
        </p:txBody>
      </p:sp>
      <p:sp>
        <p:nvSpPr>
          <p:cNvPr id="48" name="TextBox 47"/>
          <p:cNvSpPr txBox="1"/>
          <p:nvPr/>
        </p:nvSpPr>
        <p:spPr>
          <a:xfrm rot="16200000">
            <a:off x="4114301" y="5151208"/>
            <a:ext cx="803484" cy="600164"/>
          </a:xfrm>
          <a:prstGeom prst="rect">
            <a:avLst/>
          </a:prstGeom>
          <a:noFill/>
        </p:spPr>
        <p:txBody>
          <a:bodyPr wrap="square" rtlCol="0">
            <a:spAutoFit/>
          </a:bodyPr>
          <a:lstStyle/>
          <a:p>
            <a:pPr algn="ctr"/>
            <a:r>
              <a:rPr lang="en-US" sz="1100" dirty="0"/>
              <a:t>d</a:t>
            </a:r>
            <a:r>
              <a:rPr lang="en-US" sz="1100" dirty="0" smtClean="0"/>
              <a:t>ata expressed in</a:t>
            </a:r>
            <a:endParaRPr lang="en-US" sz="1100" dirty="0"/>
          </a:p>
        </p:txBody>
      </p:sp>
      <p:cxnSp>
        <p:nvCxnSpPr>
          <p:cNvPr id="49" name="Straight Arrow Connector 48"/>
          <p:cNvCxnSpPr/>
          <p:nvPr/>
        </p:nvCxnSpPr>
        <p:spPr>
          <a:xfrm>
            <a:off x="7545813" y="2121234"/>
            <a:ext cx="0" cy="36576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7506534" y="2091395"/>
            <a:ext cx="820463" cy="261610"/>
          </a:xfrm>
          <a:prstGeom prst="rect">
            <a:avLst/>
          </a:prstGeom>
          <a:noFill/>
        </p:spPr>
        <p:txBody>
          <a:bodyPr wrap="square" rtlCol="0">
            <a:spAutoFit/>
          </a:bodyPr>
          <a:lstStyle/>
          <a:p>
            <a:r>
              <a:rPr lang="en-US" sz="1100" dirty="0"/>
              <a:t>b</a:t>
            </a:r>
            <a:r>
              <a:rPr lang="en-US" sz="1100" dirty="0" smtClean="0"/>
              <a:t>asis for</a:t>
            </a:r>
            <a:endParaRPr lang="en-US" sz="1100" dirty="0"/>
          </a:p>
        </p:txBody>
      </p:sp>
    </p:spTree>
    <p:extLst>
      <p:ext uri="{BB962C8B-B14F-4D97-AF65-F5344CB8AC3E}">
        <p14:creationId xmlns:p14="http://schemas.microsoft.com/office/powerpoint/2010/main" val="25029060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alphaModFix amt="74000"/>
          </a:blip>
          <a:stretch>
            <a:fillRect/>
          </a:stretch>
        </p:blipFill>
        <p:spPr>
          <a:xfrm>
            <a:off x="101600" y="0"/>
            <a:ext cx="8918835" cy="6858000"/>
          </a:xfrm>
          <a:prstGeom prst="rect">
            <a:avLst/>
          </a:prstGeom>
        </p:spPr>
      </p:pic>
      <p:sp>
        <p:nvSpPr>
          <p:cNvPr id="3" name="Content Placeholder 2"/>
          <p:cNvSpPr>
            <a:spLocks noGrp="1"/>
          </p:cNvSpPr>
          <p:nvPr>
            <p:ph idx="1"/>
          </p:nvPr>
        </p:nvSpPr>
        <p:spPr>
          <a:xfrm>
            <a:off x="398307" y="488322"/>
            <a:ext cx="5962952" cy="2732810"/>
          </a:xfrm>
        </p:spPr>
        <p:txBody>
          <a:bodyPr>
            <a:normAutofit/>
          </a:bodyPr>
          <a:lstStyle/>
          <a:p>
            <a:pPr marL="0" indent="0">
              <a:buNone/>
            </a:pPr>
            <a:r>
              <a:rPr lang="en-US" sz="3600" dirty="0" smtClean="0"/>
              <a:t>But, wait. That doesn’t explain how different communities use these, or how they build upon one another.</a:t>
            </a:r>
          </a:p>
        </p:txBody>
      </p:sp>
      <p:sp>
        <p:nvSpPr>
          <p:cNvPr id="2" name="TextBox 1"/>
          <p:cNvSpPr txBox="1"/>
          <p:nvPr/>
        </p:nvSpPr>
        <p:spPr>
          <a:xfrm>
            <a:off x="2985261" y="4687665"/>
            <a:ext cx="5710382" cy="1477328"/>
          </a:xfrm>
          <a:prstGeom prst="rect">
            <a:avLst/>
          </a:prstGeom>
          <a:noFill/>
        </p:spPr>
        <p:txBody>
          <a:bodyPr wrap="square" rtlCol="0">
            <a:spAutoFit/>
          </a:bodyPr>
          <a:lstStyle/>
          <a:p>
            <a:pPr algn="r"/>
            <a:r>
              <a:rPr lang="en-US" sz="3600" dirty="0"/>
              <a:t>And </a:t>
            </a:r>
            <a:r>
              <a:rPr lang="en-US" sz="3600" dirty="0" smtClean="0"/>
              <a:t>the boxes still </a:t>
            </a:r>
            <a:br>
              <a:rPr lang="en-US" sz="3600" dirty="0" smtClean="0"/>
            </a:br>
            <a:r>
              <a:rPr lang="en-US" sz="3600" dirty="0" err="1" smtClean="0"/>
              <a:t>aren</a:t>
            </a:r>
            <a:r>
              <a:rPr lang="fr-FR" sz="3600" dirty="0" smtClean="0"/>
              <a:t>’</a:t>
            </a:r>
            <a:r>
              <a:rPr lang="en-US" sz="3600" dirty="0" smtClean="0"/>
              <a:t>t </a:t>
            </a:r>
            <a:r>
              <a:rPr lang="en-US" sz="3600" dirty="0"/>
              <a:t>mutually exclusive.</a:t>
            </a:r>
          </a:p>
          <a:p>
            <a:endParaRPr lang="en-US" dirty="0"/>
          </a:p>
        </p:txBody>
      </p:sp>
    </p:spTree>
    <p:extLst>
      <p:ext uri="{BB962C8B-B14F-4D97-AF65-F5344CB8AC3E}">
        <p14:creationId xmlns:p14="http://schemas.microsoft.com/office/powerpoint/2010/main" val="29872204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072" y="493920"/>
            <a:ext cx="3798423" cy="2831966"/>
          </a:xfrm>
          <a:prstGeom prst="rect">
            <a:avLst/>
          </a:prstGeom>
          <a:solidFill>
            <a:schemeClr val="accent2">
              <a:lumMod val="60000"/>
              <a:lumOff val="40000"/>
            </a:schemeClr>
          </a:solidFill>
        </p:spPr>
        <p:txBody>
          <a:bodyPr wrap="square" rtlCol="0" anchor="t">
            <a:noAutofit/>
          </a:bodyPr>
          <a:lstStyle/>
          <a:p>
            <a:r>
              <a:rPr lang="en-US" b="1" dirty="0" smtClean="0">
                <a:solidFill>
                  <a:schemeClr val="bg1"/>
                </a:solidFill>
              </a:rPr>
              <a:t>Element/property vocabularies</a:t>
            </a:r>
            <a:endParaRPr lang="en-US" b="1" dirty="0">
              <a:solidFill>
                <a:schemeClr val="bg1"/>
              </a:solidFill>
            </a:endParaRPr>
          </a:p>
        </p:txBody>
      </p:sp>
      <p:sp>
        <p:nvSpPr>
          <p:cNvPr id="3" name="TextBox 2"/>
          <p:cNvSpPr txBox="1"/>
          <p:nvPr/>
        </p:nvSpPr>
        <p:spPr>
          <a:xfrm>
            <a:off x="785596" y="1165370"/>
            <a:ext cx="2505456" cy="1021335"/>
          </a:xfrm>
          <a:prstGeom prst="rect">
            <a:avLst/>
          </a:prstGeom>
          <a:solidFill>
            <a:schemeClr val="accent1">
              <a:lumMod val="60000"/>
              <a:lumOff val="40000"/>
            </a:schemeClr>
          </a:solidFill>
          <a:ln>
            <a:solidFill>
              <a:schemeClr val="bg1"/>
            </a:solidFill>
          </a:ln>
        </p:spPr>
        <p:txBody>
          <a:bodyPr wrap="square" rtlCol="0">
            <a:noAutofit/>
          </a:bodyPr>
          <a:lstStyle/>
          <a:p>
            <a:r>
              <a:rPr lang="en-US" dirty="0" smtClean="0"/>
              <a:t>World</a:t>
            </a:r>
            <a:endParaRPr lang="en-US" dirty="0"/>
          </a:p>
        </p:txBody>
      </p:sp>
      <p:sp>
        <p:nvSpPr>
          <p:cNvPr id="4" name="TextBox 3"/>
          <p:cNvSpPr txBox="1"/>
          <p:nvPr/>
        </p:nvSpPr>
        <p:spPr>
          <a:xfrm>
            <a:off x="1147484" y="1527274"/>
            <a:ext cx="2505535" cy="1021335"/>
          </a:xfrm>
          <a:prstGeom prst="rect">
            <a:avLst/>
          </a:prstGeom>
          <a:solidFill>
            <a:schemeClr val="accent1">
              <a:lumMod val="60000"/>
              <a:lumOff val="40000"/>
            </a:schemeClr>
          </a:solidFill>
          <a:ln>
            <a:solidFill>
              <a:schemeClr val="bg1"/>
            </a:solidFill>
          </a:ln>
        </p:spPr>
        <p:txBody>
          <a:bodyPr wrap="square" rtlCol="0">
            <a:noAutofit/>
          </a:bodyPr>
          <a:lstStyle/>
          <a:p>
            <a:r>
              <a:rPr lang="en-US" dirty="0" smtClean="0"/>
              <a:t>Information specialists</a:t>
            </a:r>
            <a:endParaRPr lang="en-US" dirty="0"/>
          </a:p>
        </p:txBody>
      </p:sp>
      <p:sp>
        <p:nvSpPr>
          <p:cNvPr id="5" name="TextBox 4"/>
          <p:cNvSpPr txBox="1"/>
          <p:nvPr/>
        </p:nvSpPr>
        <p:spPr>
          <a:xfrm>
            <a:off x="1522465" y="1967742"/>
            <a:ext cx="2505456" cy="1021335"/>
          </a:xfrm>
          <a:prstGeom prst="rect">
            <a:avLst/>
          </a:prstGeom>
          <a:solidFill>
            <a:schemeClr val="accent1">
              <a:lumMod val="60000"/>
              <a:lumOff val="40000"/>
            </a:schemeClr>
          </a:solidFill>
          <a:ln>
            <a:solidFill>
              <a:schemeClr val="bg1"/>
            </a:solidFill>
          </a:ln>
        </p:spPr>
        <p:txBody>
          <a:bodyPr wrap="square" rtlCol="0">
            <a:noAutofit/>
          </a:bodyPr>
          <a:lstStyle/>
          <a:p>
            <a:r>
              <a:rPr lang="en-US" dirty="0" smtClean="0"/>
              <a:t>Libraries/archives/</a:t>
            </a:r>
            <a:br>
              <a:rPr lang="en-US" dirty="0" smtClean="0"/>
            </a:br>
            <a:r>
              <a:rPr lang="en-US" dirty="0" smtClean="0"/>
              <a:t>museums</a:t>
            </a:r>
            <a:endParaRPr lang="en-US" dirty="0"/>
          </a:p>
        </p:txBody>
      </p:sp>
      <p:sp>
        <p:nvSpPr>
          <p:cNvPr id="6" name="TextBox 5"/>
          <p:cNvSpPr txBox="1"/>
          <p:nvPr/>
        </p:nvSpPr>
        <p:spPr>
          <a:xfrm>
            <a:off x="1414071" y="4342491"/>
            <a:ext cx="1754496" cy="764183"/>
          </a:xfrm>
          <a:prstGeom prst="rect">
            <a:avLst/>
          </a:prstGeom>
          <a:noFill/>
        </p:spPr>
        <p:txBody>
          <a:bodyPr wrap="square" rtlCol="0">
            <a:noAutofit/>
          </a:bodyPr>
          <a:lstStyle/>
          <a:p>
            <a:pPr algn="ctr"/>
            <a:r>
              <a:rPr lang="en-US" sz="4000" dirty="0" smtClean="0"/>
              <a:t>OR</a:t>
            </a:r>
            <a:endParaRPr lang="en-US" sz="4000" dirty="0"/>
          </a:p>
        </p:txBody>
      </p:sp>
      <p:sp>
        <p:nvSpPr>
          <p:cNvPr id="7" name="TextBox 6"/>
          <p:cNvSpPr txBox="1"/>
          <p:nvPr/>
        </p:nvSpPr>
        <p:spPr>
          <a:xfrm>
            <a:off x="7134444" y="1695676"/>
            <a:ext cx="1611537" cy="982057"/>
          </a:xfrm>
          <a:prstGeom prst="rect">
            <a:avLst/>
          </a:prstGeom>
          <a:solidFill>
            <a:schemeClr val="accent2">
              <a:lumMod val="60000"/>
              <a:lumOff val="40000"/>
            </a:schemeClr>
          </a:solidFill>
        </p:spPr>
        <p:txBody>
          <a:bodyPr wrap="square" rtlCol="0" anchor="ctr">
            <a:noAutofit/>
          </a:bodyPr>
          <a:lstStyle/>
          <a:p>
            <a:pPr algn="ctr"/>
            <a:r>
              <a:rPr lang="en-US" b="1" dirty="0" smtClean="0">
                <a:solidFill>
                  <a:schemeClr val="bg1"/>
                </a:solidFill>
              </a:rPr>
              <a:t>Element/property vocabularies</a:t>
            </a:r>
            <a:endParaRPr lang="en-US" b="1" dirty="0">
              <a:solidFill>
                <a:schemeClr val="bg1"/>
              </a:solidFill>
            </a:endParaRPr>
          </a:p>
        </p:txBody>
      </p:sp>
      <p:sp>
        <p:nvSpPr>
          <p:cNvPr id="8" name="TextBox 7"/>
          <p:cNvSpPr txBox="1"/>
          <p:nvPr/>
        </p:nvSpPr>
        <p:spPr>
          <a:xfrm>
            <a:off x="7134444" y="3181837"/>
            <a:ext cx="1611537" cy="982057"/>
          </a:xfrm>
          <a:prstGeom prst="rect">
            <a:avLst/>
          </a:prstGeom>
          <a:solidFill>
            <a:schemeClr val="accent2">
              <a:lumMod val="60000"/>
              <a:lumOff val="40000"/>
            </a:schemeClr>
          </a:solidFill>
        </p:spPr>
        <p:txBody>
          <a:bodyPr wrap="square" rtlCol="0" anchor="ctr">
            <a:noAutofit/>
          </a:bodyPr>
          <a:lstStyle/>
          <a:p>
            <a:pPr algn="ctr"/>
            <a:r>
              <a:rPr lang="en-US" b="1" dirty="0" smtClean="0">
                <a:solidFill>
                  <a:schemeClr val="bg1"/>
                </a:solidFill>
              </a:rPr>
              <a:t>Element/property vocabularies</a:t>
            </a:r>
            <a:endParaRPr lang="en-US" b="1" dirty="0">
              <a:solidFill>
                <a:schemeClr val="bg1"/>
              </a:solidFill>
            </a:endParaRPr>
          </a:p>
        </p:txBody>
      </p:sp>
      <p:sp>
        <p:nvSpPr>
          <p:cNvPr id="9" name="TextBox 8"/>
          <p:cNvSpPr txBox="1"/>
          <p:nvPr/>
        </p:nvSpPr>
        <p:spPr>
          <a:xfrm>
            <a:off x="7134444" y="4615645"/>
            <a:ext cx="1611537" cy="982057"/>
          </a:xfrm>
          <a:prstGeom prst="rect">
            <a:avLst/>
          </a:prstGeom>
          <a:solidFill>
            <a:schemeClr val="accent2">
              <a:lumMod val="60000"/>
              <a:lumOff val="40000"/>
            </a:schemeClr>
          </a:solidFill>
        </p:spPr>
        <p:txBody>
          <a:bodyPr wrap="square" rtlCol="0" anchor="ctr">
            <a:noAutofit/>
          </a:bodyPr>
          <a:lstStyle/>
          <a:p>
            <a:pPr algn="ctr"/>
            <a:r>
              <a:rPr lang="en-US" b="1" dirty="0" smtClean="0">
                <a:solidFill>
                  <a:schemeClr val="bg1"/>
                </a:solidFill>
              </a:rPr>
              <a:t>Element/property vocabularies</a:t>
            </a:r>
            <a:endParaRPr lang="en-US" b="1" dirty="0">
              <a:solidFill>
                <a:schemeClr val="bg1"/>
              </a:solidFill>
            </a:endParaRPr>
          </a:p>
        </p:txBody>
      </p:sp>
      <p:cxnSp>
        <p:nvCxnSpPr>
          <p:cNvPr id="10" name="Straight Arrow Connector 9"/>
          <p:cNvCxnSpPr/>
          <p:nvPr/>
        </p:nvCxnSpPr>
        <p:spPr>
          <a:xfrm>
            <a:off x="7960931" y="2707555"/>
            <a:ext cx="0" cy="48447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7960931" y="4163894"/>
            <a:ext cx="0" cy="48447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926524" y="1936462"/>
            <a:ext cx="1072268" cy="500485"/>
          </a:xfrm>
          <a:prstGeom prst="rect">
            <a:avLst/>
          </a:prstGeom>
          <a:solidFill>
            <a:schemeClr val="bg1"/>
          </a:solidFill>
          <a:ln>
            <a:solidFill>
              <a:schemeClr val="bg1"/>
            </a:solidFill>
          </a:ln>
        </p:spPr>
        <p:txBody>
          <a:bodyPr wrap="square" rtlCol="0" anchor="ctr">
            <a:noAutofit/>
          </a:bodyPr>
          <a:lstStyle/>
          <a:p>
            <a:pPr algn="r"/>
            <a:r>
              <a:rPr lang="en-US" dirty="0" smtClean="0"/>
              <a:t>World</a:t>
            </a:r>
            <a:endParaRPr lang="en-US" dirty="0"/>
          </a:p>
        </p:txBody>
      </p:sp>
      <p:sp>
        <p:nvSpPr>
          <p:cNvPr id="14" name="TextBox 13"/>
          <p:cNvSpPr txBox="1"/>
          <p:nvPr/>
        </p:nvSpPr>
        <p:spPr>
          <a:xfrm>
            <a:off x="4962343" y="3417544"/>
            <a:ext cx="2036449" cy="641606"/>
          </a:xfrm>
          <a:prstGeom prst="rect">
            <a:avLst/>
          </a:prstGeom>
          <a:solidFill>
            <a:schemeClr val="bg1"/>
          </a:solidFill>
          <a:ln>
            <a:solidFill>
              <a:schemeClr val="bg1"/>
            </a:solidFill>
          </a:ln>
        </p:spPr>
        <p:txBody>
          <a:bodyPr wrap="square" rtlCol="0" anchor="ctr">
            <a:noAutofit/>
          </a:bodyPr>
          <a:lstStyle/>
          <a:p>
            <a:pPr algn="r"/>
            <a:r>
              <a:rPr lang="en-US" dirty="0" smtClean="0"/>
              <a:t>Information specialists</a:t>
            </a:r>
            <a:endParaRPr lang="en-US" dirty="0"/>
          </a:p>
        </p:txBody>
      </p:sp>
      <p:sp>
        <p:nvSpPr>
          <p:cNvPr id="16" name="TextBox 15"/>
          <p:cNvSpPr txBox="1"/>
          <p:nvPr/>
        </p:nvSpPr>
        <p:spPr>
          <a:xfrm>
            <a:off x="4962343" y="4818608"/>
            <a:ext cx="2036449" cy="641606"/>
          </a:xfrm>
          <a:prstGeom prst="rect">
            <a:avLst/>
          </a:prstGeom>
          <a:solidFill>
            <a:schemeClr val="bg1"/>
          </a:solidFill>
          <a:ln>
            <a:solidFill>
              <a:schemeClr val="bg1"/>
            </a:solidFill>
          </a:ln>
        </p:spPr>
        <p:txBody>
          <a:bodyPr wrap="square" rtlCol="0" anchor="ctr">
            <a:noAutofit/>
          </a:bodyPr>
          <a:lstStyle/>
          <a:p>
            <a:pPr algn="r"/>
            <a:r>
              <a:rPr lang="en-US" dirty="0" smtClean="0"/>
              <a:t>Libraries/archives/museums</a:t>
            </a:r>
            <a:endParaRPr lang="en-US" dirty="0"/>
          </a:p>
        </p:txBody>
      </p:sp>
    </p:spTree>
    <p:extLst>
      <p:ext uri="{BB962C8B-B14F-4D97-AF65-F5344CB8AC3E}">
        <p14:creationId xmlns:p14="http://schemas.microsoft.com/office/powerpoint/2010/main" val="2601078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2" grpId="0" animBg="1"/>
      <p:bldP spid="14" grpId="0" animBg="1"/>
      <p:bldP spid="16" grpId="0"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1103</TotalTime>
  <Words>447</Words>
  <Application>Microsoft Macintosh PowerPoint</Application>
  <PresentationFormat>On-screen Show (4:3)</PresentationFormat>
  <Paragraphs>69</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 Black </vt:lpstr>
      <vt:lpstr>Speculating on the future of the metadata standards landscape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Riley</dc:creator>
  <cp:lastModifiedBy>Jenn Riley</cp:lastModifiedBy>
  <cp:revision>29</cp:revision>
  <dcterms:created xsi:type="dcterms:W3CDTF">2011-06-23T23:06:53Z</dcterms:created>
  <dcterms:modified xsi:type="dcterms:W3CDTF">2011-06-25T16:35:24Z</dcterms:modified>
</cp:coreProperties>
</file>