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61" r:id="rId4"/>
    <p:sldId id="262" r:id="rId5"/>
    <p:sldId id="264" r:id="rId6"/>
    <p:sldId id="263" r:id="rId7"/>
    <p:sldId id="258" r:id="rId8"/>
    <p:sldId id="265" r:id="rId9"/>
    <p:sldId id="267" r:id="rId10"/>
    <p:sldId id="259" r:id="rId11"/>
    <p:sldId id="266" r:id="rId12"/>
    <p:sldId id="268" r:id="rId13"/>
    <p:sldId id="270" r:id="rId14"/>
    <p:sldId id="2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13" autoAdjust="0"/>
  </p:normalViewPr>
  <p:slideViewPr>
    <p:cSldViewPr snapToGrid="0" snapToObjects="1">
      <p:cViewPr varScale="1">
        <p:scale>
          <a:sx n="162" d="100"/>
          <a:sy n="162" d="100"/>
        </p:scale>
        <p:origin x="-67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FA453-095A-B245-AD88-F2F038AA30BE}" type="datetimeFigureOut">
              <a:rPr lang="en-US" smtClean="0"/>
              <a:t>6/22/11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4126D-90B0-1D47-9DA6-1707CFD9BD6E}" type="slidenum">
              <a:rPr lang="en-US" smtClean="0"/>
              <a:t>‹#›</a:t>
            </a:fld>
            <a:endParaRPr lang="en-US"/>
          </a:p>
        </p:txBody>
      </p:sp>
    </p:spTree>
    <p:extLst>
      <p:ext uri="{BB962C8B-B14F-4D97-AF65-F5344CB8AC3E}">
        <p14:creationId xmlns:p14="http://schemas.microsoft.com/office/powerpoint/2010/main" val="2037808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LCSH </a:t>
            </a:r>
            <a:r>
              <a:rPr lang="en-US" dirty="0" err="1" smtClean="0"/>
              <a:t>etc’s</a:t>
            </a:r>
            <a:r>
              <a:rPr lang="en-US" dirty="0" smtClean="0"/>
              <a:t> model is wait to add a term until a book (a scholarly work, a secondary source) is about a topic. A user warrant</a:t>
            </a:r>
            <a:r>
              <a:rPr lang="en-US" baseline="0" dirty="0" smtClean="0"/>
              <a:t> approach would consider common usage in the wild as a reason for incorporating it into a vocabulary.</a:t>
            </a:r>
          </a:p>
          <a:p>
            <a:endParaRPr lang="en-US" baseline="0" dirty="0" smtClean="0"/>
          </a:p>
          <a:p>
            <a:r>
              <a:rPr lang="en-US" baseline="0" dirty="0" smtClean="0"/>
              <a:t>Language changes. Embrace that fact, don’t fight it.</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2</a:t>
            </a:fld>
            <a:endParaRPr lang="en-US"/>
          </a:p>
        </p:txBody>
      </p:sp>
    </p:spTree>
    <p:extLst>
      <p:ext uri="{BB962C8B-B14F-4D97-AF65-F5344CB8AC3E}">
        <p14:creationId xmlns:p14="http://schemas.microsoft.com/office/powerpoint/2010/main" val="120603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have symphony/symphonies</a:t>
            </a:r>
            <a:r>
              <a:rPr lang="en-US" baseline="0" dirty="0" smtClean="0"/>
              <a:t> problem. This was bad.</a:t>
            </a:r>
          </a:p>
          <a:p>
            <a:endParaRPr lang="en-US" baseline="0" dirty="0" smtClean="0"/>
          </a:p>
          <a:p>
            <a:r>
              <a:rPr lang="en-US" baseline="0" dirty="0" smtClean="0"/>
              <a:t>Moving 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bg1"/>
                </a:solidFill>
                <a:latin typeface="+mn-lt"/>
                <a:ea typeface="+mn-ea"/>
                <a:cs typeface="+mn-cs"/>
              </a:rPr>
              <a:t>Library of Congress Genre/Form Terms for Library and Archival Materials (LCGFT)</a:t>
            </a:r>
          </a:p>
          <a:p>
            <a:endParaRPr lang="en-US" sz="1200" b="0" i="0" u="none" strike="noStrike" kern="1200" baseline="0" dirty="0" smtClean="0">
              <a:solidFill>
                <a:schemeClr val="bg1"/>
              </a:solidFill>
              <a:latin typeface="+mn-lt"/>
              <a:ea typeface="+mn-ea"/>
              <a:cs typeface="+mn-cs"/>
            </a:endParaRPr>
          </a:p>
          <a:p>
            <a:r>
              <a:rPr lang="en-US" sz="1200" b="0" i="0" u="none" strike="noStrike" kern="1200" baseline="0" dirty="0" smtClean="0">
                <a:solidFill>
                  <a:schemeClr val="bg1"/>
                </a:solidFill>
                <a:latin typeface="+mn-lt"/>
                <a:ea typeface="+mn-ea"/>
                <a:cs typeface="+mn-cs"/>
              </a:rPr>
              <a:t>Performing arts, time based media particularly susceptible to this issue. More on that in a moment.</a:t>
            </a:r>
          </a:p>
          <a:p>
            <a:endParaRPr lang="en-US" sz="1200" b="0" i="0" u="none" strike="noStrike" kern="1200" baseline="0" dirty="0" smtClean="0">
              <a:solidFill>
                <a:schemeClr val="bg1"/>
              </a:solidFill>
              <a:latin typeface="+mn-lt"/>
              <a:ea typeface="+mn-ea"/>
              <a:cs typeface="+mn-cs"/>
            </a:endParaRPr>
          </a:p>
          <a:p>
            <a:r>
              <a:rPr lang="en-US" sz="1200" b="0" i="0" u="none" strike="noStrike" kern="1200" baseline="0" dirty="0" smtClean="0">
                <a:solidFill>
                  <a:schemeClr val="bg1"/>
                </a:solidFill>
                <a:latin typeface="+mn-lt"/>
                <a:ea typeface="+mn-ea"/>
                <a:cs typeface="+mn-cs"/>
              </a:rPr>
              <a:t>This is making us more comfortable with multiple vocabularies.</a:t>
            </a:r>
          </a:p>
          <a:p>
            <a:endParaRPr lang="en-US" sz="1200" b="0" i="0" u="none" strike="noStrike" kern="1200" baseline="0" dirty="0" smtClean="0">
              <a:solidFill>
                <a:schemeClr val="bg1"/>
              </a:solidFill>
              <a:latin typeface="+mn-lt"/>
              <a:ea typeface="+mn-ea"/>
              <a:cs typeface="+mn-cs"/>
            </a:endParaRPr>
          </a:p>
          <a:p>
            <a:endParaRPr lang="en-US" b="0" i="0" dirty="0">
              <a:solidFill>
                <a:schemeClr val="bg1"/>
              </a:solidFill>
            </a:endParaRPr>
          </a:p>
        </p:txBody>
      </p:sp>
      <p:sp>
        <p:nvSpPr>
          <p:cNvPr id="4" name="Slide Number Placeholder 3"/>
          <p:cNvSpPr>
            <a:spLocks noGrp="1"/>
          </p:cNvSpPr>
          <p:nvPr>
            <p:ph type="sldNum" sz="quarter" idx="10"/>
          </p:nvPr>
        </p:nvSpPr>
        <p:spPr/>
        <p:txBody>
          <a:bodyPr/>
          <a:lstStyle/>
          <a:p>
            <a:fld id="{2994126D-90B0-1D47-9DA6-1707CFD9BD6E}" type="slidenum">
              <a:rPr lang="en-US" smtClean="0"/>
              <a:t>11</a:t>
            </a:fld>
            <a:endParaRPr lang="en-US"/>
          </a:p>
        </p:txBody>
      </p:sp>
    </p:spTree>
    <p:extLst>
      <p:ext uri="{BB962C8B-B14F-4D97-AF65-F5344CB8AC3E}">
        <p14:creationId xmlns:p14="http://schemas.microsoft.com/office/powerpoint/2010/main" val="51303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1990s Music Thesaurus project, never really took off.</a:t>
            </a:r>
          </a:p>
          <a:p>
            <a:endParaRPr lang="en-US" dirty="0" smtClean="0"/>
          </a:p>
          <a:p>
            <a:r>
              <a:rPr lang="en-US" dirty="0" smtClean="0"/>
              <a:t>Separating genre from medium of performance REALLY difficult. Similar problem in other performing arts – characteristics of the work itself</a:t>
            </a:r>
            <a:r>
              <a:rPr lang="en-US" baseline="0" dirty="0" smtClean="0"/>
              <a:t> </a:t>
            </a:r>
            <a:r>
              <a:rPr lang="en-US" baseline="0" dirty="0" err="1" smtClean="0"/>
              <a:t>vs</a:t>
            </a:r>
            <a:r>
              <a:rPr lang="en-US" baseline="0" dirty="0" smtClean="0"/>
              <a:t> </a:t>
            </a:r>
            <a:r>
              <a:rPr lang="en-US" baseline="0" dirty="0" err="1" smtClean="0"/>
              <a:t>peforming</a:t>
            </a:r>
            <a:r>
              <a:rPr lang="en-US" baseline="0" dirty="0" smtClean="0"/>
              <a:t> style, etc. Really need to figure out what it is you’re trying to capture.</a:t>
            </a:r>
          </a:p>
          <a:p>
            <a:r>
              <a:rPr lang="en-US" baseline="0" dirty="0" smtClean="0"/>
              <a:t>Analog in painting – style vs. medium. Parallels in other performing arts as well.</a:t>
            </a:r>
          </a:p>
          <a:p>
            <a:endParaRPr lang="en-US" baseline="0" dirty="0" smtClean="0"/>
          </a:p>
          <a:p>
            <a:r>
              <a:rPr lang="en-US" baseline="0" dirty="0" smtClean="0"/>
              <a:t>But have to balance this w/ ease of implementation. How to have conceptual rigor w/ user input?</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12</a:t>
            </a:fld>
            <a:endParaRPr lang="en-US"/>
          </a:p>
        </p:txBody>
      </p:sp>
    </p:spTree>
    <p:extLst>
      <p:ext uri="{BB962C8B-B14F-4D97-AF65-F5344CB8AC3E}">
        <p14:creationId xmlns:p14="http://schemas.microsoft.com/office/powerpoint/2010/main" val="197164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vocabs – use these</a:t>
            </a:r>
            <a:r>
              <a:rPr lang="en-US" baseline="0" dirty="0" smtClean="0"/>
              <a:t> principles, be cognizant of new uses.</a:t>
            </a:r>
          </a:p>
          <a:p>
            <a:endParaRPr lang="en-US" baseline="0" dirty="0" smtClean="0"/>
          </a:p>
          <a:p>
            <a:r>
              <a:rPr lang="en-US" baseline="0" dirty="0" smtClean="0"/>
              <a:t>We’re at a time when we’re trying to simultaneously streamline and create more conceptual rigor. This isn’t impossible, but we’ll have to be creative. </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13</a:t>
            </a:fld>
            <a:endParaRPr lang="en-US"/>
          </a:p>
        </p:txBody>
      </p:sp>
    </p:spTree>
    <p:extLst>
      <p:ext uri="{BB962C8B-B14F-4D97-AF65-F5344CB8AC3E}">
        <p14:creationId xmlns:p14="http://schemas.microsoft.com/office/powerpoint/2010/main" val="219536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old model. You can petition us for an addition or a change.</a:t>
            </a:r>
            <a:r>
              <a:rPr lang="en-US" baseline="0" dirty="0" smtClean="0"/>
              <a:t> Please rest assured we’ll give it all due consideration. Vocabularies need strong gatekeepers. This model leads to terms like “cookery” and “</a:t>
            </a:r>
            <a:r>
              <a:rPr lang="en-US" dirty="0" smtClean="0"/>
              <a:t>electric lamp, incandescent” and “Afro</a:t>
            </a:r>
            <a:r>
              <a:rPr lang="en-US" baseline="0" dirty="0" smtClean="0"/>
              <a:t> American” sticking around for way too long.</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3</a:t>
            </a:fld>
            <a:endParaRPr lang="en-US"/>
          </a:p>
        </p:txBody>
      </p:sp>
    </p:spTree>
    <p:extLst>
      <p:ext uri="{BB962C8B-B14F-4D97-AF65-F5344CB8AC3E}">
        <p14:creationId xmlns:p14="http://schemas.microsoft.com/office/powerpoint/2010/main" val="352426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industry approach. It’s still</a:t>
            </a:r>
            <a:r>
              <a:rPr lang="en-US" baseline="0" dirty="0" smtClean="0"/>
              <a:t> curated, but it’s more responsive to the quick evolution of this particular domain. The specialist nature of this site facilitates this approach – people who really know music are making the decisions. This is a glimmer of a trend in the community – assign metadata creation responsibilities to subject experts rather than description experts.</a:t>
            </a:r>
          </a:p>
          <a:p>
            <a:endParaRPr lang="en-US" baseline="0" dirty="0" smtClean="0"/>
          </a:p>
          <a:p>
            <a:r>
              <a:rPr lang="en-US" baseline="0" dirty="0" smtClean="0"/>
              <a:t>Performing arts are living arts – new genres coming and going. They’re both the subject of scholarly study and a vital part of popular culture. </a:t>
            </a:r>
          </a:p>
          <a:p>
            <a:endParaRPr lang="en-US" baseline="0" dirty="0" smtClean="0"/>
          </a:p>
          <a:p>
            <a:r>
              <a:rPr lang="en-US" baseline="0" dirty="0" smtClean="0"/>
              <a:t>These terms come and go, but the styles do as well. It’s reality, and we need to deal with it.</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4</a:t>
            </a:fld>
            <a:endParaRPr lang="en-US"/>
          </a:p>
        </p:txBody>
      </p:sp>
    </p:spTree>
    <p:extLst>
      <p:ext uri="{BB962C8B-B14F-4D97-AF65-F5344CB8AC3E}">
        <p14:creationId xmlns:p14="http://schemas.microsoft.com/office/powerpoint/2010/main" val="246559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these useful terms! There’s some junk in here too. Wait, your catalog doesn’t have junk in it?</a:t>
            </a:r>
          </a:p>
          <a:p>
            <a:endParaRPr lang="en-US" dirty="0" smtClean="0"/>
          </a:p>
          <a:p>
            <a:r>
              <a:rPr lang="en-US" dirty="0" smtClean="0"/>
              <a:t>Some of</a:t>
            </a:r>
            <a:r>
              <a:rPr lang="en-US" baseline="0" dirty="0" smtClean="0"/>
              <a:t> these terms are more useful that others. That’s the case for LCSH too.</a:t>
            </a:r>
          </a:p>
          <a:p>
            <a:endParaRPr lang="en-US" baseline="0" dirty="0" smtClean="0"/>
          </a:p>
          <a:p>
            <a:r>
              <a:rPr lang="en-US" baseline="0" dirty="0" smtClean="0"/>
              <a:t>One thing this approach is missing is hierarchy of the vocab. We’ll get back to this later, because it is an important topic.</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5</a:t>
            </a:fld>
            <a:endParaRPr lang="en-US"/>
          </a:p>
        </p:txBody>
      </p:sp>
    </p:spTree>
    <p:extLst>
      <p:ext uri="{BB962C8B-B14F-4D97-AF65-F5344CB8AC3E}">
        <p14:creationId xmlns:p14="http://schemas.microsoft.com/office/powerpoint/2010/main" val="289947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isn’t users creating</a:t>
            </a:r>
            <a:r>
              <a:rPr lang="en-US" baseline="0" dirty="0" smtClean="0"/>
              <a:t> a vocabulary, but it’s a step.</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6</a:t>
            </a:fld>
            <a:endParaRPr lang="en-US"/>
          </a:p>
        </p:txBody>
      </p:sp>
    </p:spTree>
    <p:extLst>
      <p:ext uri="{BB962C8B-B14F-4D97-AF65-F5344CB8AC3E}">
        <p14:creationId xmlns:p14="http://schemas.microsoft.com/office/powerpoint/2010/main" val="289357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it is briefly.) Goal is</a:t>
            </a:r>
            <a:r>
              <a:rPr lang="en-US" baseline="0" dirty="0" smtClean="0"/>
              <a:t> to make this valuable data </a:t>
            </a:r>
            <a:r>
              <a:rPr lang="en-US" i="1" baseline="0" dirty="0" smtClean="0"/>
              <a:t>of the web</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7</a:t>
            </a:fld>
            <a:endParaRPr lang="en-US"/>
          </a:p>
        </p:txBody>
      </p:sp>
    </p:spTree>
    <p:extLst>
      <p:ext uri="{BB962C8B-B14F-4D97-AF65-F5344CB8AC3E}">
        <p14:creationId xmlns:p14="http://schemas.microsoft.com/office/powerpoint/2010/main" val="366496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activity in this area for libraries. Vocabularies are some of the first to go</a:t>
            </a:r>
            <a:r>
              <a:rPr lang="en-US" baseline="0" dirty="0" smtClean="0"/>
              <a:t> LD, before bibliographic info. </a:t>
            </a:r>
          </a:p>
          <a:p>
            <a:endParaRPr lang="en-US" baseline="0" dirty="0" smtClean="0"/>
          </a:p>
          <a:p>
            <a:r>
              <a:rPr lang="en-US" baseline="0" dirty="0" smtClean="0"/>
              <a:t>This is a pretty simple example. Mechanisms to make the URI </a:t>
            </a:r>
            <a:r>
              <a:rPr lang="en-US" baseline="0" dirty="0" err="1" smtClean="0"/>
              <a:t>dereferencable</a:t>
            </a:r>
            <a:r>
              <a:rPr lang="en-US" baseline="0" dirty="0" smtClean="0"/>
              <a:t> for software applications but pretty for humans.</a:t>
            </a:r>
          </a:p>
          <a:p>
            <a:endParaRPr lang="en-US" baseline="0" dirty="0" smtClean="0"/>
          </a:p>
          <a:p>
            <a:r>
              <a:rPr lang="en-US" baseline="0" dirty="0" smtClean="0"/>
              <a:t>These triples could be combined with others from many different sources to do really interesting stuff. This is the next generation – share our data so others (and us) can do really interesting stuff with it. We’ve got good data in our controlled vocabularies. Especially name files, but subject files could be useful too. (More so if they’d be more user-friendly. What if the </a:t>
            </a:r>
            <a:r>
              <a:rPr lang="en-US" baseline="0" dirty="0" err="1" smtClean="0"/>
              <a:t>AllMusic</a:t>
            </a:r>
            <a:r>
              <a:rPr lang="en-US" baseline="0" dirty="0" smtClean="0"/>
              <a:t> genre list was encoded in RDF?</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8</a:t>
            </a:fld>
            <a:endParaRPr lang="en-US"/>
          </a:p>
        </p:txBody>
      </p:sp>
    </p:spTree>
    <p:extLst>
      <p:ext uri="{BB962C8B-B14F-4D97-AF65-F5344CB8AC3E}">
        <p14:creationId xmlns:p14="http://schemas.microsoft.com/office/powerpoint/2010/main" val="7135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another example of a</a:t>
            </a:r>
            <a:r>
              <a:rPr lang="en-US" baseline="0" dirty="0" smtClean="0"/>
              <a:t> ridiculous subject heading. But more to the point: this is Linked Data too.</a:t>
            </a:r>
          </a:p>
          <a:p>
            <a:endParaRPr lang="en-US" baseline="0" dirty="0" smtClean="0"/>
          </a:p>
          <a:p>
            <a:r>
              <a:rPr lang="en-US" baseline="0" dirty="0" smtClean="0"/>
              <a:t>Causing a renewed interest in automatic term expansion. Use/Use for. BT/NT. RT?</a:t>
            </a:r>
          </a:p>
          <a:p>
            <a:r>
              <a:rPr lang="en-US" baseline="0" dirty="0" smtClean="0"/>
              <a:t>This was certainly possible before, but a big advantage of this approach is the publicity given to relationships. The statement rather than the record as the unit of description mandates that links and trails be followed in a way that wasn’t as obvious before. Somehow leveraging the syndetic structure now seems more doable.</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9</a:t>
            </a:fld>
            <a:endParaRPr lang="en-US"/>
          </a:p>
        </p:txBody>
      </p:sp>
    </p:spTree>
    <p:extLst>
      <p:ext uri="{BB962C8B-B14F-4D97-AF65-F5344CB8AC3E}">
        <p14:creationId xmlns:p14="http://schemas.microsoft.com/office/powerpoint/2010/main" val="251503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standing confusion on this issue. But there’s real</a:t>
            </a:r>
            <a:r>
              <a:rPr lang="en-US" baseline="0" dirty="0" smtClean="0"/>
              <a:t> movement recently.</a:t>
            </a:r>
          </a:p>
          <a:p>
            <a:endParaRPr lang="en-US" baseline="0" dirty="0" smtClean="0"/>
          </a:p>
          <a:p>
            <a:r>
              <a:rPr lang="en-US" baseline="0" dirty="0" smtClean="0"/>
              <a:t>MARC 655 has been around a while, but LCSH just now catching up.</a:t>
            </a:r>
            <a:endParaRPr lang="en-US" dirty="0"/>
          </a:p>
        </p:txBody>
      </p:sp>
      <p:sp>
        <p:nvSpPr>
          <p:cNvPr id="4" name="Slide Number Placeholder 3"/>
          <p:cNvSpPr>
            <a:spLocks noGrp="1"/>
          </p:cNvSpPr>
          <p:nvPr>
            <p:ph type="sldNum" sz="quarter" idx="10"/>
          </p:nvPr>
        </p:nvSpPr>
        <p:spPr/>
        <p:txBody>
          <a:bodyPr/>
          <a:lstStyle/>
          <a:p>
            <a:fld id="{2994126D-90B0-1D47-9DA6-1707CFD9BD6E}" type="slidenum">
              <a:rPr lang="en-US" smtClean="0"/>
              <a:t>10</a:t>
            </a:fld>
            <a:endParaRPr lang="en-US"/>
          </a:p>
        </p:txBody>
      </p:sp>
    </p:spTree>
    <p:extLst>
      <p:ext uri="{BB962C8B-B14F-4D97-AF65-F5344CB8AC3E}">
        <p14:creationId xmlns:p14="http://schemas.microsoft.com/office/powerpoint/2010/main" val="219536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sa/3.0/deed.en"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0000"/>
          </a:blip>
          <a:stretch>
            <a:fillRect/>
          </a:stretch>
        </p:blipFill>
        <p:spPr>
          <a:xfrm>
            <a:off x="101600" y="0"/>
            <a:ext cx="8918835" cy="6858000"/>
          </a:xfrm>
          <a:prstGeom prst="rect">
            <a:avLst/>
          </a:prstGeom>
        </p:spPr>
      </p:pic>
      <p:sp>
        <p:nvSpPr>
          <p:cNvPr id="2" name="Title 1"/>
          <p:cNvSpPr>
            <a:spLocks noGrp="1"/>
          </p:cNvSpPr>
          <p:nvPr>
            <p:ph type="ctrTitle"/>
          </p:nvPr>
        </p:nvSpPr>
        <p:spPr>
          <a:xfrm>
            <a:off x="685800" y="1441683"/>
            <a:ext cx="7772400" cy="2158768"/>
          </a:xfrm>
        </p:spPr>
        <p:txBody>
          <a:bodyPr>
            <a:normAutofit/>
          </a:bodyPr>
          <a:lstStyle/>
          <a:p>
            <a:r>
              <a:rPr lang="en-US" sz="5400" dirty="0" smtClean="0"/>
              <a:t>Next-generation </a:t>
            </a:r>
            <a:r>
              <a:rPr lang="en-US" sz="5400" dirty="0" smtClean="0"/>
              <a:t>controlled vocabularies</a:t>
            </a:r>
            <a:endParaRPr lang="en-US" sz="5400" dirty="0"/>
          </a:p>
        </p:txBody>
      </p:sp>
      <p:sp>
        <p:nvSpPr>
          <p:cNvPr id="3" name="Subtitle 2"/>
          <p:cNvSpPr>
            <a:spLocks noGrp="1"/>
          </p:cNvSpPr>
          <p:nvPr>
            <p:ph type="subTitle" idx="1"/>
          </p:nvPr>
        </p:nvSpPr>
        <p:spPr>
          <a:xfrm>
            <a:off x="913970" y="3886200"/>
            <a:ext cx="7403437" cy="1752600"/>
          </a:xfrm>
        </p:spPr>
        <p:txBody>
          <a:bodyPr>
            <a:normAutofit fontScale="92500"/>
          </a:bodyPr>
          <a:lstStyle/>
          <a:p>
            <a:r>
              <a:rPr lang="en-US" dirty="0" smtClean="0"/>
              <a:t>Jenn Riley</a:t>
            </a:r>
          </a:p>
          <a:p>
            <a:r>
              <a:rPr lang="en-US" dirty="0" smtClean="0"/>
              <a:t>Head, Carolina Digital Library and Archives</a:t>
            </a:r>
            <a:br>
              <a:rPr lang="en-US" dirty="0" smtClean="0"/>
            </a:br>
            <a:r>
              <a:rPr lang="en-US" dirty="0" smtClean="0"/>
              <a:t>The University of North Carolina at Chapel Hill</a:t>
            </a:r>
            <a:endParaRPr lang="en-US" dirty="0"/>
          </a:p>
        </p:txBody>
      </p:sp>
    </p:spTree>
    <p:extLst>
      <p:ext uri="{BB962C8B-B14F-4D97-AF65-F5344CB8AC3E}">
        <p14:creationId xmlns:p14="http://schemas.microsoft.com/office/powerpoint/2010/main" val="103666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101600" y="0"/>
            <a:ext cx="8918835" cy="6858000"/>
          </a:xfrm>
          <a:prstGeom prst="rect">
            <a:avLst/>
          </a:prstGeom>
        </p:spPr>
      </p:pic>
      <p:sp>
        <p:nvSpPr>
          <p:cNvPr id="3" name="Content Placeholder 2"/>
          <p:cNvSpPr>
            <a:spLocks noGrp="1"/>
          </p:cNvSpPr>
          <p:nvPr>
            <p:ph idx="1"/>
          </p:nvPr>
        </p:nvSpPr>
        <p:spPr>
          <a:xfrm>
            <a:off x="3410074" y="3751960"/>
            <a:ext cx="5326775" cy="2468155"/>
          </a:xfrm>
        </p:spPr>
        <p:txBody>
          <a:bodyPr>
            <a:normAutofit/>
          </a:bodyPr>
          <a:lstStyle/>
          <a:p>
            <a:pPr marL="0" indent="0" algn="r">
              <a:buNone/>
            </a:pPr>
            <a:r>
              <a:rPr lang="en-US" sz="4000" dirty="0" smtClean="0"/>
              <a:t>Getting </a:t>
            </a:r>
            <a:r>
              <a:rPr lang="en-US" sz="4000" dirty="0" smtClean="0"/>
              <a:t>serious (for real this time) </a:t>
            </a:r>
            <a:r>
              <a:rPr lang="en-US" sz="4000" dirty="0" smtClean="0"/>
              <a:t>about </a:t>
            </a:r>
            <a:r>
              <a:rPr lang="en-US" sz="4000" i="1" dirty="0" err="1" smtClean="0"/>
              <a:t>isness</a:t>
            </a:r>
            <a:r>
              <a:rPr lang="en-US" sz="4000" dirty="0" smtClean="0"/>
              <a:t> and </a:t>
            </a:r>
            <a:r>
              <a:rPr lang="en-US" sz="4000" i="1" dirty="0" err="1" smtClean="0"/>
              <a:t>aboutness</a:t>
            </a:r>
            <a:endParaRPr lang="en-US" sz="4000" i="1" dirty="0"/>
          </a:p>
        </p:txBody>
      </p:sp>
    </p:spTree>
    <p:extLst>
      <p:ext uri="{BB962C8B-B14F-4D97-AF65-F5344CB8AC3E}">
        <p14:creationId xmlns:p14="http://schemas.microsoft.com/office/powerpoint/2010/main" val="41297938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26201" y="270440"/>
            <a:ext cx="5216878" cy="6305362"/>
          </a:xfrm>
          <a:prstGeom prst="rect">
            <a:avLst/>
          </a:prstGeom>
        </p:spPr>
      </p:pic>
      <p:sp>
        <p:nvSpPr>
          <p:cNvPr id="5" name="TextBox 4"/>
          <p:cNvSpPr txBox="1"/>
          <p:nvPr/>
        </p:nvSpPr>
        <p:spPr>
          <a:xfrm>
            <a:off x="117589" y="752532"/>
            <a:ext cx="3596862" cy="5016758"/>
          </a:xfrm>
          <a:prstGeom prst="rect">
            <a:avLst/>
          </a:prstGeom>
          <a:noFill/>
        </p:spPr>
        <p:txBody>
          <a:bodyPr wrap="square" rtlCol="0">
            <a:spAutoFit/>
          </a:bodyPr>
          <a:lstStyle/>
          <a:p>
            <a:r>
              <a:rPr lang="en-US" sz="4000" dirty="0" smtClean="0"/>
              <a:t>Law</a:t>
            </a:r>
          </a:p>
          <a:p>
            <a:endParaRPr lang="en-US" sz="4000" dirty="0"/>
          </a:p>
          <a:p>
            <a:r>
              <a:rPr lang="en-US" sz="4000" dirty="0" smtClean="0"/>
              <a:t>Cartographic</a:t>
            </a:r>
          </a:p>
          <a:p>
            <a:r>
              <a:rPr lang="en-US" sz="4000" dirty="0"/>
              <a:t/>
            </a:r>
            <a:br>
              <a:rPr lang="en-US" sz="4000" dirty="0"/>
            </a:br>
            <a:r>
              <a:rPr lang="en-US" sz="4000" dirty="0" smtClean="0"/>
              <a:t>Music</a:t>
            </a:r>
          </a:p>
          <a:p>
            <a:endParaRPr lang="en-US" sz="4000" dirty="0"/>
          </a:p>
          <a:p>
            <a:r>
              <a:rPr lang="en-US" sz="4000" dirty="0" smtClean="0"/>
              <a:t>Moving image/</a:t>
            </a:r>
            <a:br>
              <a:rPr lang="en-US" sz="4000" dirty="0" smtClean="0"/>
            </a:br>
            <a:r>
              <a:rPr lang="en-US" sz="4000" dirty="0" smtClean="0"/>
              <a:t>radio</a:t>
            </a:r>
            <a:endParaRPr lang="en-US" sz="4000" dirty="0"/>
          </a:p>
        </p:txBody>
      </p:sp>
    </p:spTree>
    <p:extLst>
      <p:ext uri="{BB962C8B-B14F-4D97-AF65-F5344CB8AC3E}">
        <p14:creationId xmlns:p14="http://schemas.microsoft.com/office/powerpoint/2010/main" val="4356654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901" y="285020"/>
            <a:ext cx="8713331" cy="5597359"/>
          </a:xfrm>
          <a:prstGeom prst="rect">
            <a:avLst/>
          </a:prstGeom>
        </p:spPr>
      </p:pic>
      <p:sp>
        <p:nvSpPr>
          <p:cNvPr id="3" name="TextBox 2"/>
          <p:cNvSpPr txBox="1"/>
          <p:nvPr/>
        </p:nvSpPr>
        <p:spPr>
          <a:xfrm>
            <a:off x="1211153" y="6028069"/>
            <a:ext cx="6632009" cy="461665"/>
          </a:xfrm>
          <a:prstGeom prst="rect">
            <a:avLst/>
          </a:prstGeom>
          <a:noFill/>
        </p:spPr>
        <p:txBody>
          <a:bodyPr wrap="square" rtlCol="0">
            <a:spAutoFit/>
          </a:bodyPr>
          <a:lstStyle/>
          <a:p>
            <a:pPr algn="ctr"/>
            <a:r>
              <a:rPr lang="en-US" sz="2400" dirty="0" smtClean="0"/>
              <a:t>Proposed disposition of some LCSH music terms</a:t>
            </a:r>
            <a:endParaRPr lang="en-US" sz="2400" dirty="0"/>
          </a:p>
        </p:txBody>
      </p:sp>
    </p:spTree>
    <p:extLst>
      <p:ext uri="{BB962C8B-B14F-4D97-AF65-F5344CB8AC3E}">
        <p14:creationId xmlns:p14="http://schemas.microsoft.com/office/powerpoint/2010/main" val="33502096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101600" y="0"/>
            <a:ext cx="8918835" cy="6858000"/>
          </a:xfrm>
          <a:prstGeom prst="rect">
            <a:avLst/>
          </a:prstGeom>
        </p:spPr>
      </p:pic>
      <p:sp>
        <p:nvSpPr>
          <p:cNvPr id="3" name="Content Placeholder 2"/>
          <p:cNvSpPr>
            <a:spLocks noGrp="1"/>
          </p:cNvSpPr>
          <p:nvPr>
            <p:ph idx="1"/>
          </p:nvPr>
        </p:nvSpPr>
        <p:spPr>
          <a:xfrm>
            <a:off x="293972" y="4245807"/>
            <a:ext cx="3657014" cy="1551011"/>
          </a:xfrm>
        </p:spPr>
        <p:txBody>
          <a:bodyPr>
            <a:normAutofit/>
          </a:bodyPr>
          <a:lstStyle/>
          <a:p>
            <a:pPr marL="0" indent="0">
              <a:buNone/>
            </a:pPr>
            <a:r>
              <a:rPr lang="en-US" sz="4000" dirty="0" smtClean="0"/>
              <a:t>What does this mean for me?</a:t>
            </a:r>
            <a:endParaRPr lang="en-US" sz="4000" i="1" dirty="0"/>
          </a:p>
        </p:txBody>
      </p:sp>
    </p:spTree>
    <p:extLst>
      <p:ext uri="{BB962C8B-B14F-4D97-AF65-F5344CB8AC3E}">
        <p14:creationId xmlns:p14="http://schemas.microsoft.com/office/powerpoint/2010/main" val="26431999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50000"/>
          </a:blip>
          <a:stretch>
            <a:fillRect/>
          </a:stretch>
        </p:blipFill>
        <p:spPr>
          <a:xfrm>
            <a:off x="101600" y="0"/>
            <a:ext cx="8918835" cy="6858000"/>
          </a:xfrm>
          <a:prstGeom prst="rect">
            <a:avLst/>
          </a:prstGeom>
        </p:spPr>
      </p:pic>
      <p:sp>
        <p:nvSpPr>
          <p:cNvPr id="3" name="Content Placeholder 2"/>
          <p:cNvSpPr>
            <a:spLocks noGrp="1"/>
          </p:cNvSpPr>
          <p:nvPr>
            <p:ph idx="1"/>
          </p:nvPr>
        </p:nvSpPr>
        <p:spPr>
          <a:xfrm>
            <a:off x="230729" y="1147410"/>
            <a:ext cx="2377756" cy="745393"/>
          </a:xfrm>
        </p:spPr>
        <p:txBody>
          <a:bodyPr>
            <a:normAutofit/>
          </a:bodyPr>
          <a:lstStyle/>
          <a:p>
            <a:pPr marL="0" indent="0">
              <a:buNone/>
            </a:pPr>
            <a:r>
              <a:rPr lang="en-US" sz="3600" dirty="0" smtClean="0"/>
              <a:t>Thank you!</a:t>
            </a:r>
            <a:endParaRPr lang="en-US" sz="3600" dirty="0"/>
          </a:p>
        </p:txBody>
      </p:sp>
      <p:sp>
        <p:nvSpPr>
          <p:cNvPr id="4" name="TextBox 3"/>
          <p:cNvSpPr txBox="1"/>
          <p:nvPr/>
        </p:nvSpPr>
        <p:spPr>
          <a:xfrm>
            <a:off x="3992813" y="6126163"/>
            <a:ext cx="4999598" cy="461665"/>
          </a:xfrm>
          <a:prstGeom prst="rect">
            <a:avLst/>
          </a:prstGeom>
          <a:noFill/>
        </p:spPr>
        <p:txBody>
          <a:bodyPr wrap="square" rtlCol="0">
            <a:spAutoFit/>
          </a:bodyPr>
          <a:lstStyle/>
          <a:p>
            <a:pPr algn="r"/>
            <a:r>
              <a:rPr lang="en-US" sz="1200" dirty="0" smtClean="0"/>
              <a:t>Fractal image by </a:t>
            </a:r>
            <a:r>
              <a:rPr lang="en-US" sz="1200" dirty="0"/>
              <a:t>Jonathan Zander</a:t>
            </a:r>
            <a:br>
              <a:rPr lang="en-US" sz="1200" dirty="0"/>
            </a:br>
            <a:r>
              <a:rPr lang="en-US" sz="1200" dirty="0"/>
              <a:t>http://</a:t>
            </a:r>
            <a:r>
              <a:rPr lang="en-US" sz="1200" dirty="0" err="1"/>
              <a:t>commons.wikimedia.org</a:t>
            </a:r>
            <a:r>
              <a:rPr lang="en-US" sz="1200" dirty="0"/>
              <a:t>/wiki/</a:t>
            </a:r>
            <a:r>
              <a:rPr lang="en-US" sz="1200" dirty="0" err="1"/>
              <a:t>File:Wires_Apophysis_Fractal_Flame.jpg</a:t>
            </a:r>
            <a:endParaRPr lang="en-US" sz="1200" dirty="0"/>
          </a:p>
        </p:txBody>
      </p:sp>
      <p:sp>
        <p:nvSpPr>
          <p:cNvPr id="5" name="TextBox 4"/>
          <p:cNvSpPr txBox="1"/>
          <p:nvPr/>
        </p:nvSpPr>
        <p:spPr>
          <a:xfrm>
            <a:off x="1232007" y="6194128"/>
            <a:ext cx="1464413" cy="369332"/>
          </a:xfrm>
          <a:prstGeom prst="rect">
            <a:avLst/>
          </a:prstGeom>
          <a:noFill/>
        </p:spPr>
        <p:txBody>
          <a:bodyPr wrap="square" rtlCol="0">
            <a:spAutoFit/>
          </a:bodyPr>
          <a:lstStyle/>
          <a:p>
            <a:r>
              <a:rPr lang="en-US" dirty="0">
                <a:hlinkClick r:id="rId3"/>
              </a:rPr>
              <a:t>CC BY-SA </a:t>
            </a:r>
            <a:r>
              <a:rPr lang="en-US" dirty="0" smtClean="0">
                <a:hlinkClick r:id="rId3"/>
              </a:rPr>
              <a:t>3.0</a:t>
            </a:r>
            <a:endParaRPr lang="en-US" dirty="0"/>
          </a:p>
        </p:txBody>
      </p:sp>
      <p:pic>
        <p:nvPicPr>
          <p:cNvPr id="6" name="Picture 5"/>
          <p:cNvPicPr>
            <a:picLocks noChangeAspect="1"/>
          </p:cNvPicPr>
          <p:nvPr/>
        </p:nvPicPr>
        <p:blipFill>
          <a:blip r:embed="rId4"/>
          <a:stretch>
            <a:fillRect/>
          </a:stretch>
        </p:blipFill>
        <p:spPr>
          <a:xfrm>
            <a:off x="114407" y="6194128"/>
            <a:ext cx="1117600" cy="393700"/>
          </a:xfrm>
          <a:prstGeom prst="rect">
            <a:avLst/>
          </a:prstGeom>
        </p:spPr>
      </p:pic>
      <p:sp>
        <p:nvSpPr>
          <p:cNvPr id="8" name="Content Placeholder 2"/>
          <p:cNvSpPr txBox="1">
            <a:spLocks/>
          </p:cNvSpPr>
          <p:nvPr/>
        </p:nvSpPr>
        <p:spPr>
          <a:xfrm>
            <a:off x="5444362" y="4544429"/>
            <a:ext cx="3391548" cy="6044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dirty="0" err="1" smtClean="0"/>
              <a:t>jennriley@unc.edu</a:t>
            </a:r>
            <a:endParaRPr lang="en-US" dirty="0"/>
          </a:p>
        </p:txBody>
      </p:sp>
    </p:spTree>
    <p:extLst>
      <p:ext uri="{BB962C8B-B14F-4D97-AF65-F5344CB8AC3E}">
        <p14:creationId xmlns:p14="http://schemas.microsoft.com/office/powerpoint/2010/main" val="39597868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0000"/>
          </a:blip>
          <a:stretch>
            <a:fillRect/>
          </a:stretch>
        </p:blipFill>
        <p:spPr>
          <a:xfrm>
            <a:off x="101600" y="0"/>
            <a:ext cx="8918835" cy="6858000"/>
          </a:xfrm>
          <a:prstGeom prst="rect">
            <a:avLst/>
          </a:prstGeom>
        </p:spPr>
      </p:pic>
      <p:sp>
        <p:nvSpPr>
          <p:cNvPr id="3" name="Content Placeholder 2"/>
          <p:cNvSpPr>
            <a:spLocks noGrp="1"/>
          </p:cNvSpPr>
          <p:nvPr>
            <p:ph idx="1"/>
          </p:nvPr>
        </p:nvSpPr>
        <p:spPr>
          <a:xfrm>
            <a:off x="4539643" y="750396"/>
            <a:ext cx="4176295" cy="2290052"/>
          </a:xfrm>
        </p:spPr>
        <p:txBody>
          <a:bodyPr>
            <a:normAutofit/>
          </a:bodyPr>
          <a:lstStyle/>
          <a:p>
            <a:pPr marL="0" indent="0" algn="r">
              <a:buNone/>
            </a:pPr>
            <a:r>
              <a:rPr lang="en-US" sz="4000" dirty="0" smtClean="0"/>
              <a:t>Moving from </a:t>
            </a:r>
            <a:r>
              <a:rPr lang="en-US" sz="4000" i="1" dirty="0" smtClean="0"/>
              <a:t>literary warrant </a:t>
            </a:r>
            <a:r>
              <a:rPr lang="en-US" sz="4000" dirty="0" smtClean="0"/>
              <a:t> to </a:t>
            </a:r>
            <a:r>
              <a:rPr lang="en-US" sz="4000" i="1" dirty="0" smtClean="0"/>
              <a:t>user warrant</a:t>
            </a:r>
            <a:endParaRPr lang="en-US" sz="4000" dirty="0"/>
          </a:p>
        </p:txBody>
      </p:sp>
    </p:spTree>
    <p:extLst>
      <p:ext uri="{BB962C8B-B14F-4D97-AF65-F5344CB8AC3E}">
        <p14:creationId xmlns:p14="http://schemas.microsoft.com/office/powerpoint/2010/main" val="336049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96194" y="232329"/>
            <a:ext cx="3747487" cy="1628275"/>
          </a:xfrm>
          <a:prstGeom prst="rect">
            <a:avLst/>
          </a:prstGeom>
        </p:spPr>
      </p:pic>
      <p:pic>
        <p:nvPicPr>
          <p:cNvPr id="5" name="Picture 4"/>
          <p:cNvPicPr>
            <a:picLocks noChangeAspect="1"/>
          </p:cNvPicPr>
          <p:nvPr/>
        </p:nvPicPr>
        <p:blipFill>
          <a:blip r:embed="rId4"/>
          <a:stretch>
            <a:fillRect/>
          </a:stretch>
        </p:blipFill>
        <p:spPr>
          <a:xfrm>
            <a:off x="193889" y="1405290"/>
            <a:ext cx="4783430" cy="1968871"/>
          </a:xfrm>
          <a:prstGeom prst="rect">
            <a:avLst/>
          </a:prstGeom>
        </p:spPr>
      </p:pic>
      <p:pic>
        <p:nvPicPr>
          <p:cNvPr id="6" name="Picture 5"/>
          <p:cNvPicPr>
            <a:picLocks noChangeAspect="1"/>
          </p:cNvPicPr>
          <p:nvPr/>
        </p:nvPicPr>
        <p:blipFill>
          <a:blip r:embed="rId5"/>
          <a:stretch>
            <a:fillRect/>
          </a:stretch>
        </p:blipFill>
        <p:spPr>
          <a:xfrm>
            <a:off x="3080827" y="3684955"/>
            <a:ext cx="5233704" cy="1694183"/>
          </a:xfrm>
          <a:prstGeom prst="rect">
            <a:avLst/>
          </a:prstGeom>
        </p:spPr>
      </p:pic>
      <p:pic>
        <p:nvPicPr>
          <p:cNvPr id="8" name="Picture 7"/>
          <p:cNvPicPr>
            <a:picLocks noChangeAspect="1"/>
          </p:cNvPicPr>
          <p:nvPr/>
        </p:nvPicPr>
        <p:blipFill>
          <a:blip r:embed="rId6"/>
          <a:stretch>
            <a:fillRect/>
          </a:stretch>
        </p:blipFill>
        <p:spPr>
          <a:xfrm>
            <a:off x="127000" y="5662554"/>
            <a:ext cx="8890000" cy="952500"/>
          </a:xfrm>
          <a:prstGeom prst="rect">
            <a:avLst/>
          </a:prstGeom>
        </p:spPr>
      </p:pic>
    </p:spTree>
    <p:extLst>
      <p:ext uri="{BB962C8B-B14F-4D97-AF65-F5344CB8AC3E}">
        <p14:creationId xmlns:p14="http://schemas.microsoft.com/office/powerpoint/2010/main" val="69069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2421" y="211644"/>
            <a:ext cx="6918897" cy="6445960"/>
          </a:xfrm>
          <a:prstGeom prst="rect">
            <a:avLst/>
          </a:prstGeom>
        </p:spPr>
      </p:pic>
    </p:spTree>
    <p:extLst>
      <p:ext uri="{BB962C8B-B14F-4D97-AF65-F5344CB8AC3E}">
        <p14:creationId xmlns:p14="http://schemas.microsoft.com/office/powerpoint/2010/main" val="127661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972" y="1283574"/>
            <a:ext cx="8572224" cy="4582750"/>
          </a:xfrm>
          <a:prstGeom prst="rect">
            <a:avLst/>
          </a:prstGeom>
        </p:spPr>
      </p:pic>
    </p:spTree>
    <p:extLst>
      <p:ext uri="{BB962C8B-B14F-4D97-AF65-F5344CB8AC3E}">
        <p14:creationId xmlns:p14="http://schemas.microsoft.com/office/powerpoint/2010/main" val="8970815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1011" y="1479927"/>
            <a:ext cx="8478153" cy="4044380"/>
          </a:xfrm>
          <a:prstGeom prst="rect">
            <a:avLst/>
          </a:prstGeom>
        </p:spPr>
      </p:pic>
      <p:cxnSp>
        <p:nvCxnSpPr>
          <p:cNvPr id="4" name="Straight Arrow Connector 3"/>
          <p:cNvCxnSpPr/>
          <p:nvPr/>
        </p:nvCxnSpPr>
        <p:spPr>
          <a:xfrm flipH="1" flipV="1">
            <a:off x="5636726" y="4907811"/>
            <a:ext cx="1003478" cy="399838"/>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563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101600" y="0"/>
            <a:ext cx="8918835" cy="6858000"/>
          </a:xfrm>
          <a:prstGeom prst="rect">
            <a:avLst/>
          </a:prstGeom>
        </p:spPr>
      </p:pic>
      <p:sp>
        <p:nvSpPr>
          <p:cNvPr id="3" name="Content Placeholder 2"/>
          <p:cNvSpPr>
            <a:spLocks noGrp="1"/>
          </p:cNvSpPr>
          <p:nvPr>
            <p:ph idx="1"/>
          </p:nvPr>
        </p:nvSpPr>
        <p:spPr>
          <a:xfrm>
            <a:off x="374887" y="1435582"/>
            <a:ext cx="2705939" cy="998373"/>
          </a:xfrm>
        </p:spPr>
        <p:txBody>
          <a:bodyPr/>
          <a:lstStyle/>
          <a:p>
            <a:pPr marL="0" indent="0">
              <a:buNone/>
            </a:pPr>
            <a:r>
              <a:rPr lang="en-US" sz="4000" dirty="0" smtClean="0"/>
              <a:t>Linked Data</a:t>
            </a:r>
          </a:p>
          <a:p>
            <a:endParaRPr lang="en-US" dirty="0"/>
          </a:p>
        </p:txBody>
      </p:sp>
    </p:spTree>
    <p:extLst>
      <p:ext uri="{BB962C8B-B14F-4D97-AF65-F5344CB8AC3E}">
        <p14:creationId xmlns:p14="http://schemas.microsoft.com/office/powerpoint/2010/main" val="31814027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6428" y="82306"/>
            <a:ext cx="7194077" cy="5636305"/>
          </a:xfrm>
          <a:prstGeom prst="rect">
            <a:avLst/>
          </a:prstGeom>
        </p:spPr>
      </p:pic>
      <p:pic>
        <p:nvPicPr>
          <p:cNvPr id="6" name="Picture 5"/>
          <p:cNvPicPr>
            <a:picLocks noChangeAspect="1"/>
          </p:cNvPicPr>
          <p:nvPr/>
        </p:nvPicPr>
        <p:blipFill>
          <a:blip r:embed="rId4"/>
          <a:stretch>
            <a:fillRect/>
          </a:stretch>
        </p:blipFill>
        <p:spPr>
          <a:xfrm>
            <a:off x="3174898" y="1781560"/>
            <a:ext cx="5886622" cy="4987540"/>
          </a:xfrm>
          <a:prstGeom prst="rect">
            <a:avLst/>
          </a:prstGeom>
          <a:ln>
            <a:solidFill>
              <a:schemeClr val="bg1"/>
            </a:solidFill>
          </a:ln>
        </p:spPr>
      </p:pic>
    </p:spTree>
    <p:extLst>
      <p:ext uri="{BB962C8B-B14F-4D97-AF65-F5344CB8AC3E}">
        <p14:creationId xmlns:p14="http://schemas.microsoft.com/office/powerpoint/2010/main" val="899185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3628" y="164618"/>
            <a:ext cx="5853139" cy="6517011"/>
          </a:xfrm>
          <a:prstGeom prst="rect">
            <a:avLst/>
          </a:prstGeom>
        </p:spPr>
      </p:pic>
      <p:pic>
        <p:nvPicPr>
          <p:cNvPr id="3" name="Picture 2"/>
          <p:cNvPicPr>
            <a:picLocks noChangeAspect="1"/>
          </p:cNvPicPr>
          <p:nvPr/>
        </p:nvPicPr>
        <p:blipFill>
          <a:blip r:embed="rId4"/>
          <a:stretch>
            <a:fillRect/>
          </a:stretch>
        </p:blipFill>
        <p:spPr>
          <a:xfrm>
            <a:off x="2551543" y="587913"/>
            <a:ext cx="6496007" cy="5682632"/>
          </a:xfrm>
          <a:prstGeom prst="rect">
            <a:avLst/>
          </a:prstGeom>
          <a:ln>
            <a:solidFill>
              <a:schemeClr val="bg1"/>
            </a:solidFill>
          </a:ln>
        </p:spPr>
      </p:pic>
    </p:spTree>
    <p:extLst>
      <p:ext uri="{BB962C8B-B14F-4D97-AF65-F5344CB8AC3E}">
        <p14:creationId xmlns:p14="http://schemas.microsoft.com/office/powerpoint/2010/main" val="2094489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787</TotalTime>
  <Words>851</Words>
  <Application>Microsoft Macintosh PowerPoint</Application>
  <PresentationFormat>On-screen Show (4:3)</PresentationFormat>
  <Paragraphs>74</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vt:lpstr>
      <vt:lpstr>Next-generation controlled vocabularies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Riley</dc:creator>
  <cp:lastModifiedBy>Jenn Riley</cp:lastModifiedBy>
  <cp:revision>21</cp:revision>
  <dcterms:created xsi:type="dcterms:W3CDTF">2011-06-22T00:49:24Z</dcterms:created>
  <dcterms:modified xsi:type="dcterms:W3CDTF">2011-06-23T12:31:38Z</dcterms:modified>
</cp:coreProperties>
</file>