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1" r:id="rId4"/>
    <p:sldId id="280" r:id="rId5"/>
    <p:sldId id="281" r:id="rId6"/>
    <p:sldId id="284" r:id="rId7"/>
    <p:sldId id="288" r:id="rId8"/>
    <p:sldId id="286" r:id="rId9"/>
    <p:sldId id="287" r:id="rId10"/>
    <p:sldId id="285" r:id="rId11"/>
    <p:sldId id="282" r:id="rId12"/>
    <p:sldId id="259" r:id="rId13"/>
    <p:sldId id="283" r:id="rId14"/>
    <p:sldId id="266" r:id="rId15"/>
    <p:sldId id="291" r:id="rId16"/>
    <p:sldId id="271" r:id="rId17"/>
    <p:sldId id="260" r:id="rId18"/>
    <p:sldId id="262" r:id="rId19"/>
    <p:sldId id="263" r:id="rId20"/>
    <p:sldId id="289" r:id="rId21"/>
    <p:sldId id="277" r:id="rId22"/>
    <p:sldId id="272" r:id="rId23"/>
    <p:sldId id="273" r:id="rId24"/>
    <p:sldId id="292" r:id="rId25"/>
    <p:sldId id="293" r:id="rId26"/>
    <p:sldId id="294" r:id="rId27"/>
    <p:sldId id="297" r:id="rId28"/>
    <p:sldId id="295" r:id="rId29"/>
    <p:sldId id="296" r:id="rId30"/>
    <p:sldId id="298" r:id="rId31"/>
    <p:sldId id="299" r:id="rId32"/>
    <p:sldId id="300" r:id="rId33"/>
    <p:sldId id="267" r:id="rId34"/>
    <p:sldId id="268" r:id="rId35"/>
    <p:sldId id="301" r:id="rId36"/>
    <p:sldId id="269" r:id="rId37"/>
    <p:sldId id="302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A196-7816-6644-9FC9-A2DA189A1D7C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9403-041D-7B47-893F-8B7922C32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4DF2-4C6F-0D46-8D63-7B47B822994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3871-9CA7-C04E-9965-CA4AA0FF0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Literal = “constant value”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3871-9CA7-C04E-9965-CA4AA0FF09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Subjects and objects can be blank nodes; but predicates cannot be.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</a:t>
            </a:r>
            <a:r>
              <a:rPr lang="en-US" baseline="0" dirty="0" smtClean="0"/>
              <a:t> example: a book is by Jane Smith. Book </a:t>
            </a:r>
            <a:r>
              <a:rPr lang="en-US" baseline="0" dirty="0" err="1" smtClean="0"/>
              <a:t>hasAuthor</a:t>
            </a:r>
            <a:r>
              <a:rPr lang="en-US" baseline="0" dirty="0" smtClean="0"/>
              <a:t> Jane Smith OK, but better would be Book </a:t>
            </a:r>
            <a:r>
              <a:rPr lang="en-US" baseline="0" dirty="0" err="1" smtClean="0"/>
              <a:t>hasAuthor</a:t>
            </a:r>
            <a:r>
              <a:rPr lang="en-US" baseline="0" dirty="0" smtClean="0"/>
              <a:t> (blank node for person); (blank node for person) </a:t>
            </a:r>
            <a:r>
              <a:rPr lang="en-US" baseline="0" dirty="0" err="1" smtClean="0"/>
              <a:t>hasName</a:t>
            </a:r>
            <a:r>
              <a:rPr lang="en-US" baseline="0" dirty="0" smtClean="0"/>
              <a:t> Jane Smith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3871-9CA7-C04E-9965-CA4AA0FF09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FF8497-29CD-3D40-856E-55338A92A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d.loc.gov/authorities/sh850159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-nb.info/gnd/118540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viaf.org/viaf/321825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libris.kb.se/bib/50605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penlibrary.org/books/OL12433648M/Here_Comes_Everybo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openlibrary.org/books/OL12433648M.r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etadataregistry.org/schemaprop/list/schema_id/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metadataregistry.org/schemaprop/list/schema_id/1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flickr.com/photos/gregory-moine/4713276677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615" y="588603"/>
            <a:ext cx="6980585" cy="453529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RDF for Librarians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Jenn Riley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Metadata Librarian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Digital Library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DLP Brown Bag Series, September 22,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nodes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46250"/>
            <a:ext cx="8458200" cy="433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4" y="6134874"/>
            <a:ext cx="457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RDF Primer</a:t>
            </a:r>
            <a:br>
              <a:rPr lang="en-US" dirty="0" smtClean="0"/>
            </a:br>
            <a:r>
              <a:rPr lang="en-US" dirty="0" smtClean="0"/>
              <a:t>&lt;http://www.w3.org/TR/rdf-primer/&gt;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400" y="2476500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This blank node stands in for “John Smith’s address”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648" y="2476499"/>
            <a:ext cx="2562352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62300" y="3122831"/>
            <a:ext cx="2273300" cy="6336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vs. elements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Remember, a statement’s predicate represents a property of the resource (subject) being described</a:t>
            </a:r>
          </a:p>
          <a:p>
            <a:pPr lvl="1"/>
            <a:r>
              <a:rPr lang="en-US" dirty="0" smtClean="0"/>
              <a:t>Resource=subject; Property=predicate. I don’t know why there are different terms for the model than for individual statements. Let’s move on.</a:t>
            </a:r>
          </a:p>
          <a:p>
            <a:r>
              <a:rPr lang="en-US" dirty="0" smtClean="0"/>
              <a:t>On the surface, an RDF property looks like the same thing as an XML element or a database field</a:t>
            </a:r>
          </a:p>
          <a:p>
            <a:r>
              <a:rPr lang="en-US" dirty="0" smtClean="0"/>
              <a:t>But the underlying formal model is different</a:t>
            </a:r>
          </a:p>
          <a:p>
            <a:pPr lvl="1"/>
            <a:r>
              <a:rPr lang="en-US" dirty="0" smtClean="0"/>
              <a:t>Explicit subjects and directionality of statements</a:t>
            </a:r>
          </a:p>
          <a:p>
            <a:pPr lvl="1"/>
            <a:r>
              <a:rPr lang="en-US" dirty="0" smtClean="0"/>
              <a:t>Formality of RDF model places additional restrictions but allows more explicit meaning</a:t>
            </a:r>
          </a:p>
          <a:p>
            <a:r>
              <a:rPr lang="en-US" dirty="0" smtClean="0"/>
              <a:t>Therefore inferences you can draw for elements and fields are not as strong as you can for properties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8" y="2075934"/>
            <a:ext cx="6000750" cy="3909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3566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Graph vs. tree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54" y="6134874"/>
            <a:ext cx="45723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Tree vs. graph figure from XML2RDF documentation</a:t>
            </a:r>
            <a:br>
              <a:rPr lang="en-US" sz="1600" dirty="0" smtClean="0"/>
            </a:br>
            <a:r>
              <a:rPr lang="en-US" sz="1600" dirty="0" smtClean="0"/>
              <a:t>&lt;http://rhizomik.net/html/redefer/xml2rdf/&gt;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4591" y="1617702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XML documents are trees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54" y="3073400"/>
            <a:ext cx="3909245" cy="210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50000" y="1987034"/>
            <a:ext cx="261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as good as you can do inferring a graph from a tree: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vs. its </a:t>
            </a:r>
            <a:r>
              <a:rPr lang="en-US" dirty="0" err="1" smtClean="0"/>
              <a:t>syntax(es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There’s a difference between:</a:t>
            </a:r>
          </a:p>
          <a:p>
            <a:pPr lvl="1"/>
            <a:r>
              <a:rPr lang="en-US" dirty="0" smtClean="0"/>
              <a:t>Model of information representation</a:t>
            </a:r>
          </a:p>
          <a:p>
            <a:pPr lvl="1"/>
            <a:r>
              <a:rPr lang="en-US" dirty="0" smtClean="0"/>
              <a:t>Property or element definitions</a:t>
            </a:r>
          </a:p>
          <a:p>
            <a:pPr lvl="1"/>
            <a:r>
              <a:rPr lang="en-US" dirty="0" smtClean="0"/>
              <a:t>Binding of the information into a specific syntax</a:t>
            </a:r>
          </a:p>
          <a:p>
            <a:r>
              <a:rPr lang="en-US" dirty="0" smtClean="0"/>
              <a:t>MARC is both the record structure (syntax) and content designations (element definitions)</a:t>
            </a:r>
          </a:p>
          <a:p>
            <a:r>
              <a:rPr lang="en-US" dirty="0" smtClean="0"/>
              <a:t>RDF model has many encoding syntaxes</a:t>
            </a:r>
          </a:p>
          <a:p>
            <a:r>
              <a:rPr lang="en-US" dirty="0" smtClean="0"/>
              <a:t>RDF and MARC operate at different levels in this landscape; but that doesn’t mean </a:t>
            </a:r>
            <a:r>
              <a:rPr lang="en-US" dirty="0" err="1" smtClean="0"/>
              <a:t>MARC’s</a:t>
            </a:r>
            <a:r>
              <a:rPr lang="en-US" dirty="0" smtClean="0"/>
              <a:t> structure is capable of representing the RDF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realities of RDF that scare 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predetermined set of properties to care about</a:t>
            </a:r>
          </a:p>
          <a:p>
            <a:r>
              <a:rPr lang="en-US" dirty="0" smtClean="0"/>
              <a:t>No guarantee that the same person/item/place/whatever are always referred to with the same URI</a:t>
            </a:r>
          </a:p>
          <a:p>
            <a:r>
              <a:rPr lang="en-US" dirty="0" smtClean="0"/>
              <a:t>No inherent mechanism/requirement for vetting properties, </a:t>
            </a:r>
            <a:r>
              <a:rPr lang="en-US" dirty="0" err="1" smtClean="0"/>
              <a:t>URIs</a:t>
            </a:r>
            <a:r>
              <a:rPr lang="en-US" dirty="0" smtClean="0"/>
              <a:t>, etc</a:t>
            </a:r>
          </a:p>
          <a:p>
            <a:r>
              <a:rPr lang="en-US" dirty="0" smtClean="0"/>
              <a:t>But let’s be frank here. Are our library/archive/museum records really:</a:t>
            </a:r>
          </a:p>
          <a:p>
            <a:pPr lvl="1"/>
            <a:r>
              <a:rPr lang="en-US" dirty="0" smtClean="0"/>
              <a:t>Complete?</a:t>
            </a:r>
          </a:p>
          <a:p>
            <a:pPr lvl="1"/>
            <a:r>
              <a:rPr lang="en-US" dirty="0" smtClean="0"/>
              <a:t>Authoritative?</a:t>
            </a:r>
          </a:p>
          <a:p>
            <a:pPr lvl="1"/>
            <a:r>
              <a:rPr lang="en-US" dirty="0" smtClean="0"/>
              <a:t>Consistent?</a:t>
            </a:r>
          </a:p>
          <a:p>
            <a:pPr lvl="1"/>
            <a:r>
              <a:rPr lang="en-US" dirty="0" smtClean="0"/>
              <a:t>Accurate?</a:t>
            </a:r>
          </a:p>
          <a:p>
            <a:pPr lvl="1"/>
            <a:r>
              <a:rPr lang="en-US" dirty="0" smtClean="0"/>
              <a:t>All that functional for what we want to do?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RDF concepts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Class </a:t>
            </a:r>
          </a:p>
          <a:p>
            <a:pPr lvl="1"/>
            <a:r>
              <a:rPr lang="en-US" dirty="0" smtClean="0"/>
              <a:t>A statement can say a subject is of a certain type or category known as a “class”.</a:t>
            </a:r>
          </a:p>
          <a:p>
            <a:pPr lvl="1"/>
            <a:r>
              <a:rPr lang="en-US" dirty="0" smtClean="0"/>
              <a:t>Classes can be formally defined in RDF Schema documents</a:t>
            </a:r>
          </a:p>
          <a:p>
            <a:r>
              <a:rPr lang="en-US" dirty="0" smtClean="0"/>
              <a:t>Domain and Range</a:t>
            </a:r>
          </a:p>
          <a:p>
            <a:pPr lvl="1"/>
            <a:r>
              <a:rPr lang="en-US" dirty="0" smtClean="0"/>
              <a:t>Specify what classes subjects and objects of statements (respectively) using a given property can be</a:t>
            </a:r>
          </a:p>
          <a:p>
            <a:pPr lvl="1"/>
            <a:r>
              <a:rPr lang="en-US" dirty="0" smtClean="0"/>
              <a:t>More than one domain or range statement can be made for any given property</a:t>
            </a:r>
          </a:p>
          <a:p>
            <a:r>
              <a:rPr lang="en-US" dirty="0" smtClean="0"/>
              <a:t>These features allow “</a:t>
            </a:r>
            <a:r>
              <a:rPr lang="en-US" dirty="0" err="1" smtClean="0"/>
              <a:t>inferencing</a:t>
            </a:r>
            <a:r>
              <a:rPr lang="en-US" dirty="0" smtClean="0"/>
              <a:t>” to deduce statements that aren’t actually made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43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But both have…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Raging debate over </a:t>
            </a:r>
            <a:r>
              <a:rPr lang="en-US" dirty="0" smtClean="0"/>
              <a:t>how precise you have to be in indicating what it is you’re describing</a:t>
            </a:r>
            <a:endParaRPr lang="en-US" dirty="0" smtClean="0"/>
          </a:p>
          <a:p>
            <a:r>
              <a:rPr lang="en-US" dirty="0" smtClean="0"/>
              <a:t>An interest in mechanisms to allow consumers of data to evaluate the authority of statements</a:t>
            </a:r>
          </a:p>
          <a:p>
            <a:r>
              <a:rPr lang="en-US" dirty="0" smtClean="0"/>
              <a:t>A tendency to over-model (see “The </a:t>
            </a:r>
            <a:r>
              <a:rPr lang="en-US" dirty="0" err="1" smtClean="0"/>
              <a:t>Modeller</a:t>
            </a:r>
            <a:r>
              <a:rPr lang="en-US" dirty="0" smtClean="0"/>
              <a:t>” blog post on handout)</a:t>
            </a:r>
          </a:p>
          <a:p>
            <a:r>
              <a:rPr lang="en-US" dirty="0" smtClean="0"/>
              <a:t>Other similarities</a:t>
            </a:r>
          </a:p>
          <a:p>
            <a:pPr lvl="1"/>
            <a:r>
              <a:rPr lang="en-US" dirty="0" smtClean="0"/>
              <a:t>“Application profile” notion applicable to both XML and RDF models, though would be implemented differently</a:t>
            </a:r>
          </a:p>
          <a:p>
            <a:pPr lvl="1"/>
            <a:r>
              <a:rPr lang="en-US" dirty="0" smtClean="0"/>
              <a:t>XML elements repeatable; RDF makes no restriction on how many statements about the same resource use the same predicate.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 differences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F8497-29CD-3D40-856E-55338A92A1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“Subject”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libraries, what an information resource is about</a:t>
            </a:r>
          </a:p>
          <a:p>
            <a:r>
              <a:rPr lang="en-US" dirty="0" smtClean="0"/>
              <a:t>In RDF, what a statement is about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“Vocabulary”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libraries, implies a controlled vocabulary of a certain sort</a:t>
            </a:r>
          </a:p>
          <a:p>
            <a:pPr lvl="1"/>
            <a:r>
              <a:rPr lang="en-US" dirty="0" smtClean="0"/>
              <a:t>Authorized terms</a:t>
            </a:r>
          </a:p>
          <a:p>
            <a:pPr lvl="1"/>
            <a:r>
              <a:rPr lang="en-US" dirty="0" smtClean="0"/>
              <a:t>Lead-in terms (see references, etc.)</a:t>
            </a:r>
          </a:p>
          <a:p>
            <a:pPr lvl="1"/>
            <a:r>
              <a:rPr lang="en-US" dirty="0" smtClean="0"/>
              <a:t>Sometimes, hierarchical structure</a:t>
            </a:r>
          </a:p>
          <a:p>
            <a:pPr lvl="1"/>
            <a:r>
              <a:rPr lang="en-US" dirty="0" smtClean="0"/>
              <a:t>Sometimes, related terms</a:t>
            </a:r>
          </a:p>
          <a:p>
            <a:r>
              <a:rPr lang="en-US" dirty="0" smtClean="0"/>
              <a:t>In RDF, much looser definition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smtClean="0"/>
              <a:t>formal </a:t>
            </a:r>
            <a:r>
              <a:rPr lang="en-US" dirty="0" smtClean="0"/>
              <a:t>definitions of classes and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Wikipedia…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000" dirty="0" smtClean="0"/>
              <a:t>“A collection of RDF statements intrinsically represents a labeled, directed multi-graph.”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&lt;http://</a:t>
            </a:r>
            <a:r>
              <a:rPr lang="en-US" sz="2000" dirty="0" err="1" smtClean="0"/>
              <a:t>en.wikipedia.org/wiki/Resource_Description_Framework</a:t>
            </a:r>
            <a:r>
              <a:rPr lang="en-US" sz="2000" dirty="0" smtClean="0"/>
              <a:t>&gt;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9/22/10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7231" y="1600200"/>
            <a:ext cx="1177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246" y="1600200"/>
            <a:ext cx="1177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316" y="1600200"/>
            <a:ext cx="1177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316" y="3156228"/>
            <a:ext cx="72864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/>
              <a:t>Learning the lingo </a:t>
            </a:r>
            <a:r>
              <a:rPr lang="en-US" sz="3000" i="1" dirty="0" smtClean="0"/>
              <a:t>is </a:t>
            </a:r>
            <a:r>
              <a:rPr lang="en-US" sz="3000" dirty="0" smtClean="0"/>
              <a:t>important; however for us it’s probably better to start with understanding how some of the basic concepts are different than what we’re used to. </a:t>
            </a:r>
          </a:p>
          <a:p>
            <a:endParaRPr lang="en-US" sz="1600" dirty="0" smtClean="0"/>
          </a:p>
          <a:p>
            <a:pPr algn="r"/>
            <a:r>
              <a:rPr lang="en-US" sz="3000" dirty="0" smtClean="0"/>
              <a:t>That’s what we’re going to do today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“Class”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libraries, a classification scheme indicating the general topic or area of knowledge covered by an information resource</a:t>
            </a:r>
          </a:p>
          <a:p>
            <a:r>
              <a:rPr lang="en-US" dirty="0" smtClean="0"/>
              <a:t>In RDF, a type or category that any type of object  or resource belongs to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“Schema”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XML Schema defines a set of </a:t>
            </a:r>
            <a:r>
              <a:rPr lang="en-US" i="1" dirty="0" smtClean="0"/>
              <a:t>elements</a:t>
            </a:r>
            <a:r>
              <a:rPr lang="en-US" dirty="0" smtClean="0"/>
              <a:t> intended to be used together</a:t>
            </a:r>
          </a:p>
          <a:p>
            <a:r>
              <a:rPr lang="en-US" dirty="0" smtClean="0"/>
              <a:t>RDF Schema defines </a:t>
            </a:r>
            <a:r>
              <a:rPr lang="en-US" i="1" dirty="0" smtClean="0"/>
              <a:t>classes</a:t>
            </a:r>
            <a:r>
              <a:rPr lang="en-US" dirty="0" smtClean="0"/>
              <a:t> and </a:t>
            </a:r>
            <a:r>
              <a:rPr lang="en-US" i="1" dirty="0" smtClean="0"/>
              <a:t>properties</a:t>
            </a:r>
            <a:r>
              <a:rPr lang="en-US" dirty="0" smtClean="0"/>
              <a:t> intended to be used anywhere, alone or in combination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wait, </a:t>
            </a:r>
            <a:r>
              <a:rPr lang="en-US" i="1" dirty="0" smtClean="0"/>
              <a:t>why </a:t>
            </a:r>
            <a:r>
              <a:rPr lang="en-US" dirty="0" smtClean="0"/>
              <a:t>should I learn this?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6FF8497-29CD-3D40-856E-55338A92A1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Libraries are moving in this direction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least a little bit</a:t>
            </a:r>
          </a:p>
          <a:p>
            <a:r>
              <a:rPr lang="en-US" dirty="0" smtClean="0"/>
              <a:t>Increasing viability and acceptance of interoperating with data from outside of libraries</a:t>
            </a:r>
          </a:p>
          <a:p>
            <a:r>
              <a:rPr lang="en-US" dirty="0" smtClean="0"/>
              <a:t>RDA gives us an opportunity to fundamentally rethink some features of our data</a:t>
            </a:r>
          </a:p>
          <a:p>
            <a:r>
              <a:rPr lang="en-US" dirty="0" smtClean="0"/>
              <a:t>Semantic Web activities have been given new life with the grassroots Linked Data movement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design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DLP Brown Bag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URIs</a:t>
            </a:r>
            <a:r>
              <a:rPr lang="en-US" dirty="0" smtClean="0"/>
              <a:t> as names for things </a:t>
            </a:r>
          </a:p>
          <a:p>
            <a:r>
              <a:rPr lang="en-US" dirty="0" smtClean="0"/>
              <a:t>Use HTTP </a:t>
            </a:r>
            <a:r>
              <a:rPr lang="en-US" dirty="0" err="1" smtClean="0"/>
              <a:t>URIs</a:t>
            </a:r>
            <a:r>
              <a:rPr lang="en-US" dirty="0" smtClean="0"/>
              <a:t> so that people can look up those names. </a:t>
            </a:r>
          </a:p>
          <a:p>
            <a:r>
              <a:rPr lang="en-US" dirty="0" smtClean="0"/>
              <a:t>When someone looks up a URI, provide useful information, using the standards (RDF, SPARQL) </a:t>
            </a:r>
          </a:p>
          <a:p>
            <a:r>
              <a:rPr lang="en-US" dirty="0" smtClean="0"/>
              <a:t>Include links to other </a:t>
            </a:r>
            <a:r>
              <a:rPr lang="en-US" dirty="0" err="1" smtClean="0"/>
              <a:t>URIs</a:t>
            </a:r>
            <a:r>
              <a:rPr lang="en-US" dirty="0" smtClean="0"/>
              <a:t>. so that they can discover more things.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7802" y="5105400"/>
            <a:ext cx="601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Tim Berners-Lee</a:t>
            </a:r>
            <a:br>
              <a:rPr lang="en-US" dirty="0" smtClean="0"/>
            </a:br>
            <a:r>
              <a:rPr lang="en-US" dirty="0" smtClean="0"/>
              <a:t>&lt;http://www.w3.org/DesignIssues/LinkedData.html&gt;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planning do we need to do?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908770"/>
            <a:ext cx="81534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“There are other cases where the easiest thing for somebody to do is to just put data up in whatever form it's available.”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4754" y="3683000"/>
            <a:ext cx="601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Tim Berners-Lee</a:t>
            </a:r>
            <a:br>
              <a:rPr lang="en-US" dirty="0" smtClean="0"/>
            </a:br>
            <a:r>
              <a:rPr lang="en-US" dirty="0" smtClean="0"/>
              <a:t>&lt;http://www.readwriteweb.com/archives/interview_with_tim_berners-lee_part_1.php&gt;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5016500"/>
            <a:ext cx="8153400" cy="8253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2900" dirty="0" smtClean="0"/>
              <a:t>Let’s review some of what libraries have done so far.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id.loc.gov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00200"/>
            <a:ext cx="5041900" cy="5115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784" y="2400300"/>
            <a:ext cx="5278016" cy="3740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National Library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12880"/>
            <a:ext cx="5105400" cy="5168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1830576"/>
            <a:ext cx="4762500" cy="4754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International Authority 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98908"/>
            <a:ext cx="5461000" cy="5195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0" y="1837324"/>
            <a:ext cx="5473700" cy="4868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LIBRIS – Swedish National Library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20239"/>
            <a:ext cx="5575300" cy="5148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28" y="1727200"/>
            <a:ext cx="8199922" cy="4933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differences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F8497-29CD-3D40-856E-55338A92A1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Library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" y="1653058"/>
            <a:ext cx="7761658" cy="5090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01" y="1614959"/>
            <a:ext cx="5010150" cy="5114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Registering FRBR and RDA properties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" y="1542098"/>
            <a:ext cx="6510746" cy="5290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1554798"/>
            <a:ext cx="7124700" cy="5230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incorporating data from other sources?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1" y="1447684"/>
            <a:ext cx="7429499" cy="5353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148" y="5448300"/>
            <a:ext cx="4530852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BBC Wildlife Finder</a:t>
            </a:r>
            <a:br>
              <a:rPr lang="en-US" sz="1400" dirty="0" smtClean="0"/>
            </a:br>
            <a:r>
              <a:rPr lang="en-US" sz="1400" dirty="0" smtClean="0"/>
              <a:t>&lt;http://</a:t>
            </a:r>
            <a:r>
              <a:rPr lang="en-US" sz="1400" dirty="0" err="1" smtClean="0"/>
              <a:t>www.bbc.co.uk/wildlifefinder</a:t>
            </a:r>
            <a:r>
              <a:rPr lang="en-US" sz="1400" dirty="0" smtClean="0"/>
              <a:t>/&gt;</a:t>
            </a:r>
            <a:br>
              <a:rPr lang="en-US" sz="1400" dirty="0" smtClean="0"/>
            </a:br>
            <a:r>
              <a:rPr lang="en-US" sz="1400" dirty="0" smtClean="0"/>
              <a:t>Slide by Thomas Baker, “What Makes the Linked Data Approach Different,” NISO DCMI Webinar 2010. </a:t>
            </a:r>
            <a:br>
              <a:rPr lang="en-US" sz="1400" dirty="0" smtClean="0"/>
            </a:br>
            <a:r>
              <a:rPr lang="en-US" sz="1400" dirty="0" smtClean="0"/>
              <a:t>&lt;http://dublincore.org/resources/training/NISO_Webinar_20100825/dcmi-webinar-02.pdf&gt;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Challenges to implementing RDF in practice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6FF8497-29CD-3D40-856E-55338A92A1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all the triples you need?</a:t>
            </a:r>
          </a:p>
          <a:p>
            <a:r>
              <a:rPr lang="en-US" dirty="0" smtClean="0"/>
              <a:t>know what predicates and </a:t>
            </a:r>
            <a:r>
              <a:rPr lang="en-US" dirty="0" err="1" smtClean="0"/>
              <a:t>URIs</a:t>
            </a:r>
            <a:r>
              <a:rPr lang="en-US" dirty="0" smtClean="0"/>
              <a:t> to use when creating new triples?</a:t>
            </a:r>
          </a:p>
          <a:p>
            <a:r>
              <a:rPr lang="en-US" dirty="0" smtClean="0"/>
              <a:t>know what predicates and </a:t>
            </a:r>
            <a:r>
              <a:rPr lang="en-US" dirty="0" err="1" smtClean="0"/>
              <a:t>URIs</a:t>
            </a:r>
            <a:r>
              <a:rPr lang="en-US" dirty="0" smtClean="0"/>
              <a:t> to use when processing data?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397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infrastructure needs to be built in order to…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negate an erroneous statement?</a:t>
            </a:r>
          </a:p>
          <a:p>
            <a:r>
              <a:rPr lang="en-US" dirty="0" smtClean="0"/>
              <a:t>say that a statement is time-dependent?</a:t>
            </a:r>
          </a:p>
          <a:p>
            <a:r>
              <a:rPr lang="en-US" dirty="0" smtClean="0"/>
              <a:t>judge the likely validity of a statement made by someone else?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…actually end up with machine-understandable </a:t>
            </a:r>
            <a:br>
              <a:rPr lang="en-US" dirty="0" smtClean="0"/>
            </a:br>
            <a:r>
              <a:rPr lang="en-US" dirty="0" smtClean="0"/>
              <a:t>data in the end???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run away!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DLP Brown Bag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uncertainties do not give librarians permission to write off the entire model.</a:t>
            </a:r>
          </a:p>
          <a:p>
            <a:r>
              <a:rPr lang="en-US" dirty="0" smtClean="0"/>
              <a:t>Incorporating new ideas doesn’t mean we have to give up our core principles.</a:t>
            </a:r>
          </a:p>
          <a:p>
            <a:r>
              <a:rPr lang="en-US" dirty="0" smtClean="0"/>
              <a:t>We have an opportunity here:</a:t>
            </a:r>
          </a:p>
          <a:p>
            <a:pPr lvl="1"/>
            <a:r>
              <a:rPr lang="en-US" dirty="0" smtClean="0"/>
              <a:t>to create classes and properties that represent data as we think it should be.</a:t>
            </a:r>
          </a:p>
          <a:p>
            <a:pPr lvl="1"/>
            <a:r>
              <a:rPr lang="en-US" dirty="0" smtClean="0"/>
              <a:t>to bring new features to the model and to its implementations.</a:t>
            </a:r>
          </a:p>
          <a:p>
            <a:pPr lvl="1"/>
            <a:r>
              <a:rPr lang="en-US" dirty="0" smtClean="0"/>
              <a:t>to provide some of the infrastructure that’s missing.</a:t>
            </a:r>
          </a:p>
          <a:p>
            <a:pPr lvl="1"/>
            <a:r>
              <a:rPr lang="en-US" dirty="0" smtClean="0"/>
              <a:t>to participate in the discussion.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82143"/>
            <a:ext cx="7696200" cy="51107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" y="5867400"/>
            <a:ext cx="481025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by Gregory </a:t>
            </a:r>
            <a:r>
              <a:rPr lang="en-US" sz="1400" dirty="0" err="1" smtClean="0"/>
              <a:t>Moine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&lt;http://www.flickr.com/photos/gregory-moine/4713276677/&gt;</a:t>
            </a:r>
          </a:p>
          <a:p>
            <a:r>
              <a:rPr lang="en-US" sz="1400" dirty="0" smtClean="0"/>
              <a:t>Creative Commons Attribution 2.0 Generic</a:t>
            </a:r>
            <a:br>
              <a:rPr lang="en-US" sz="1400" dirty="0" smtClean="0"/>
            </a:br>
            <a:r>
              <a:rPr lang="en-US" sz="1400" dirty="0" smtClean="0"/>
              <a:t>&lt;http://creativecommons.org/licenses/by/2.0/deed.en&gt;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9/22/10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jenlrile@indiana.edu</a:t>
            </a:r>
            <a:endParaRPr lang="en-US" dirty="0" smtClean="0"/>
          </a:p>
          <a:p>
            <a:r>
              <a:rPr lang="en-US" dirty="0" smtClean="0"/>
              <a:t>These presentation slides: </a:t>
            </a:r>
            <a:br>
              <a:rPr lang="en-US" dirty="0" smtClean="0"/>
            </a:br>
            <a:r>
              <a:rPr lang="en-US" sz="2353" dirty="0" smtClean="0"/>
              <a:t>&lt;http://www.dlib.indiana.edu/~jenlrile/presentations/bbfall10/rdf/rdfForLibrarians.pptx&gt;</a:t>
            </a:r>
            <a:endParaRPr lang="en-US" dirty="0" smtClean="0"/>
          </a:p>
          <a:p>
            <a:r>
              <a:rPr lang="en-US" dirty="0" smtClean="0"/>
              <a:t>Recording of talk on DLP Brown Bag page: </a:t>
            </a:r>
            <a:br>
              <a:rPr lang="en-US" dirty="0" smtClean="0"/>
            </a:br>
            <a:r>
              <a:rPr lang="en-US" sz="2378" dirty="0" smtClean="0"/>
              <a:t>&lt;http://</a:t>
            </a:r>
            <a:r>
              <a:rPr lang="en-US" sz="2378" dirty="0" err="1" smtClean="0"/>
              <a:t>www.dlib.indiana.edu/education/brownbags</a:t>
            </a:r>
            <a:r>
              <a:rPr lang="en-US" sz="2378" dirty="0" smtClean="0"/>
              <a:t>/&gt;</a:t>
            </a:r>
          </a:p>
          <a:p>
            <a:r>
              <a:rPr lang="en-US" dirty="0" smtClean="0"/>
              <a:t>More resources on handout: </a:t>
            </a:r>
            <a:br>
              <a:rPr lang="en-US" dirty="0" smtClean="0"/>
            </a:br>
            <a:r>
              <a:rPr lang="en-US" sz="2378" dirty="0" smtClean="0"/>
              <a:t>&lt;http://www.dlib.indiana.edu/~jenlrile/presentations/bbfall10/rdf/handout.pdf&gt;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/>
              <a:t>Thank you!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have “records”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589722"/>
            <a:ext cx="5648706" cy="5200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70" y="2531491"/>
            <a:ext cx="3672459" cy="3056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1" y="1764665"/>
            <a:ext cx="4911725" cy="4886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36" y="1518537"/>
            <a:ext cx="5022850" cy="3902710"/>
          </a:xfrm>
          <a:prstGeom prst="rect">
            <a:avLst/>
          </a:prstGeom>
          <a:solidFill>
            <a:srgbClr val="3366FF">
              <a:alpha val="10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has “statements” and “graphs”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54" y="6134874"/>
            <a:ext cx="457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from RDF Primer</a:t>
            </a:r>
            <a:br>
              <a:rPr lang="en-US" dirty="0" smtClean="0"/>
            </a:br>
            <a:r>
              <a:rPr lang="en-US" dirty="0" smtClean="0"/>
              <a:t>&lt;http://www.w3.org/TR/rdf-primer/&gt;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61" y="3043525"/>
            <a:ext cx="3298190" cy="1653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235" y="1651861"/>
            <a:ext cx="241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“statement,” aka a “triple”. A statement is made in a particular direction.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0340" y="5472694"/>
            <a:ext cx="561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Statements combine to form graphs. A graph is of no fixed size and contains no predetermined types of statements.</a:t>
            </a:r>
            <a:br>
              <a:rPr lang="en-US" dirty="0" smtClean="0"/>
            </a:br>
            <a:r>
              <a:rPr lang="en-US" dirty="0" smtClean="0"/>
              <a:t>(The graph is the real RDF model; </a:t>
            </a:r>
            <a:br>
              <a:rPr lang="en-US" dirty="0" smtClean="0"/>
            </a:br>
            <a:r>
              <a:rPr lang="en-US" dirty="0" smtClean="0"/>
              <a:t>a triple is a secondary representation.)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871" y="3560344"/>
            <a:ext cx="94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1771" y="4492059"/>
            <a:ext cx="94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12322" y="3103402"/>
            <a:ext cx="156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predicate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5071" y="3592610"/>
            <a:ext cx="893591" cy="3439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3270" y="3153944"/>
            <a:ext cx="1994452" cy="3439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43270" y="4144544"/>
            <a:ext cx="2007152" cy="3439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2870" y="4537799"/>
            <a:ext cx="893591" cy="3439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56500" y="3116102"/>
            <a:ext cx="992434" cy="40030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70370" y="3579910"/>
            <a:ext cx="1953066" cy="29896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127250"/>
            <a:ext cx="8140700" cy="346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statements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4847" y="1574075"/>
            <a:ext cx="167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subject:</a:t>
            </a:r>
            <a:br>
              <a:rPr lang="en-US" dirty="0" smtClean="0"/>
            </a:br>
            <a:r>
              <a:rPr lang="en-US" dirty="0" smtClean="0"/>
              <a:t>must be a URI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4140" y="4368800"/>
            <a:ext cx="189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object:</a:t>
            </a:r>
            <a:br>
              <a:rPr lang="en-US" dirty="0" smtClean="0"/>
            </a:br>
            <a:r>
              <a:rPr lang="en-US" dirty="0" smtClean="0"/>
              <a:t>can be a URI,</a:t>
            </a:r>
            <a:br>
              <a:rPr lang="en-US" dirty="0" smtClean="0"/>
            </a:br>
            <a:r>
              <a:rPr lang="en-US" dirty="0" smtClean="0"/>
              <a:t>or a “literal”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54" y="3343870"/>
            <a:ext cx="1562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predicate:</a:t>
            </a:r>
            <a:br>
              <a:rPr lang="en-US" dirty="0" smtClean="0"/>
            </a:br>
            <a:r>
              <a:rPr lang="en-US" dirty="0" smtClean="0"/>
              <a:t>must be a URI</a:t>
            </a:r>
          </a:p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754" y="6134874"/>
            <a:ext cx="457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RDF Primer</a:t>
            </a:r>
            <a:br>
              <a:rPr lang="en-US" dirty="0" smtClean="0"/>
            </a:br>
            <a:r>
              <a:rPr lang="en-US" dirty="0" smtClean="0"/>
              <a:t>&lt;http://www.w3.org/TR/rdf-primer/&gt;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51500" y="1612642"/>
            <a:ext cx="1487452" cy="6077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6699" y="2273042"/>
            <a:ext cx="3137783" cy="6077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7395" y="3376106"/>
            <a:ext cx="1487452" cy="6077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6600" y="2880806"/>
            <a:ext cx="3124200" cy="3937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0800" y="4669670"/>
            <a:ext cx="1054100" cy="6077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14900" y="3401506"/>
            <a:ext cx="3124200" cy="6077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53300" y="4394200"/>
            <a:ext cx="1435100" cy="88732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centrality of </a:t>
            </a:r>
            <a:r>
              <a:rPr lang="en-US" dirty="0" err="1" smtClean="0"/>
              <a:t>URIs</a:t>
            </a:r>
            <a:r>
              <a:rPr lang="en-US" dirty="0" smtClean="0"/>
              <a:t> in 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1761956"/>
            <a:ext cx="5473700" cy="4253016"/>
          </a:xfrm>
          <a:prstGeom prst="rect">
            <a:avLst/>
          </a:prstGeom>
          <a:solidFill>
            <a:srgbClr val="3366FF">
              <a:alpha val="10000"/>
            </a:srgbClr>
          </a:solidFill>
        </p:spPr>
      </p:pic>
      <p:sp>
        <p:nvSpPr>
          <p:cNvPr id="8" name="TextBox 7"/>
          <p:cNvSpPr txBox="1"/>
          <p:nvPr/>
        </p:nvSpPr>
        <p:spPr>
          <a:xfrm>
            <a:off x="0" y="1707198"/>
            <a:ext cx="447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RDF uses </a:t>
            </a:r>
            <a:r>
              <a:rPr lang="en-US" sz="1600" dirty="0" err="1" smtClean="0"/>
              <a:t>URIs</a:t>
            </a:r>
            <a:r>
              <a:rPr lang="en-US" sz="1600" dirty="0" smtClean="0"/>
              <a:t> to identify:</a:t>
            </a:r>
          </a:p>
          <a:p>
            <a:endParaRPr lang="en-US" sz="1600" dirty="0" smtClean="0"/>
          </a:p>
          <a:p>
            <a:r>
              <a:rPr lang="en-US" sz="1600" dirty="0" smtClean="0"/>
              <a:t>individuals, e.g., Eric Miller, identified by http://www.w3.org/People/EM/contact#me</a:t>
            </a:r>
          </a:p>
          <a:p>
            <a:endParaRPr lang="en-US" sz="1600" dirty="0" smtClean="0"/>
          </a:p>
          <a:p>
            <a:r>
              <a:rPr lang="en-US" sz="1600" dirty="0" smtClean="0"/>
              <a:t>kinds of things, e.g., Person, identified by http://www.w3.org/2000/10/swap/pim/contact#Person</a:t>
            </a:r>
          </a:p>
          <a:p>
            <a:endParaRPr lang="en-US" sz="1600" dirty="0" smtClean="0"/>
          </a:p>
          <a:p>
            <a:r>
              <a:rPr lang="en-US" sz="1600" dirty="0" smtClean="0"/>
              <a:t>properties of those things, e.g., mailbox, identified by http://www.w3.org/2000/10/swap/pim/contact#mailbox</a:t>
            </a:r>
          </a:p>
          <a:p>
            <a:endParaRPr lang="en-US" sz="1600" dirty="0" smtClean="0"/>
          </a:p>
          <a:p>
            <a:r>
              <a:rPr lang="en-US" sz="1600" dirty="0" smtClean="0"/>
              <a:t>values of those properties, e.g. mailto:em@w3.org as the value of the mailbox property (RDF also uses character strings such as "Eric Miller", and values from other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 such as integers and dates, as the values of properties)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8904" y="6134874"/>
            <a:ext cx="457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Figure and text from RDF Primer</a:t>
            </a:r>
            <a:br>
              <a:rPr lang="en-US" dirty="0" smtClean="0"/>
            </a:br>
            <a:r>
              <a:rPr lang="en-US" dirty="0" smtClean="0"/>
              <a:t>&lt;http://www.w3.org/TR/rdf-primer/&gt;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statement structure 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 are always formalized; know </a:t>
            </a:r>
            <a:r>
              <a:rPr lang="en-US" i="1" dirty="0" smtClean="0"/>
              <a:t>exactly</a:t>
            </a:r>
            <a:r>
              <a:rPr lang="en-US" dirty="0" smtClean="0"/>
              <a:t> what is being talked about</a:t>
            </a:r>
          </a:p>
          <a:p>
            <a:pPr lvl="1"/>
            <a:r>
              <a:rPr lang="en-US" dirty="0" smtClean="0"/>
              <a:t>They’re only implicit in library metadata</a:t>
            </a:r>
          </a:p>
          <a:p>
            <a:pPr lvl="1"/>
            <a:r>
              <a:rPr lang="en-US" dirty="0" smtClean="0"/>
              <a:t>Makes moot the 1:1 problem</a:t>
            </a:r>
          </a:p>
          <a:p>
            <a:pPr lvl="1"/>
            <a:r>
              <a:rPr lang="en-US" i="1" dirty="0" smtClean="0"/>
              <a:t>Might </a:t>
            </a:r>
            <a:r>
              <a:rPr lang="en-US" dirty="0" smtClean="0"/>
              <a:t>still have content vs. carrier problem</a:t>
            </a:r>
          </a:p>
          <a:p>
            <a:r>
              <a:rPr lang="en-US" dirty="0" smtClean="0"/>
              <a:t>Predicates are always formalized</a:t>
            </a:r>
          </a:p>
          <a:p>
            <a:pPr lvl="1"/>
            <a:r>
              <a:rPr lang="en-US" dirty="0" smtClean="0"/>
              <a:t>Maybe not all that different than library/archive/museum metadata models</a:t>
            </a:r>
          </a:p>
          <a:p>
            <a:pPr lvl="1"/>
            <a:r>
              <a:rPr lang="en-US" dirty="0" smtClean="0"/>
              <a:t>More obviously reusable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statement structure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DLP Brown Bag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6FF8497-29CD-3D40-856E-55338A92A1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Representation of objects is flexible</a:t>
            </a:r>
          </a:p>
          <a:p>
            <a:pPr lvl="1"/>
            <a:r>
              <a:rPr lang="en-US" dirty="0" smtClean="0"/>
              <a:t>Using a URI facilitates connecting this value into a larger graph</a:t>
            </a:r>
          </a:p>
          <a:p>
            <a:pPr lvl="1"/>
            <a:r>
              <a:rPr lang="en-US" dirty="0" smtClean="0"/>
              <a:t>Literals allow more limited functionality; used when the value isn’t likely to be useful as part of a vocabulary</a:t>
            </a:r>
          </a:p>
          <a:p>
            <a:pPr lvl="1"/>
            <a:r>
              <a:rPr lang="en-US" dirty="0" smtClean="0"/>
              <a:t>URI vs. literal a design choice; note the previous example used a literal where a URI might be better!</a:t>
            </a:r>
          </a:p>
          <a:p>
            <a:r>
              <a:rPr lang="en-US" dirty="0" smtClean="0"/>
              <a:t>Making a statement that two different </a:t>
            </a:r>
            <a:r>
              <a:rPr lang="en-US" dirty="0" err="1" smtClean="0"/>
              <a:t>URIs</a:t>
            </a:r>
            <a:r>
              <a:rPr lang="en-US" dirty="0" smtClean="0"/>
              <a:t> refer to the same thing can join two graphs</a:t>
            </a:r>
          </a:p>
          <a:p>
            <a:r>
              <a:rPr lang="en-US" dirty="0" smtClean="0"/>
              <a:t>Note, </a:t>
            </a:r>
            <a:r>
              <a:rPr lang="en-US" dirty="0" err="1" smtClean="0"/>
              <a:t>URIs</a:t>
            </a:r>
            <a:r>
              <a:rPr lang="en-US" dirty="0" smtClean="0"/>
              <a:t> aren’t necessarily </a:t>
            </a:r>
            <a:r>
              <a:rPr lang="en-US" dirty="0" err="1" smtClean="0"/>
              <a:t>dereferencable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3377</TotalTime>
  <Words>1587</Words>
  <Application>Microsoft Office PowerPoint</Application>
  <PresentationFormat>On-screen Show (4:3)</PresentationFormat>
  <Paragraphs>263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RDF for Librarians  Jenn Riley Metadata Librarian Digital Library Program</vt:lpstr>
      <vt:lpstr>From Wikipedia…</vt:lpstr>
      <vt:lpstr>Structural differences</vt:lpstr>
      <vt:lpstr>Libraries have “records”</vt:lpstr>
      <vt:lpstr>RDF has “statements” and “graphs”</vt:lpstr>
      <vt:lpstr>More about statements</vt:lpstr>
      <vt:lpstr>The centrality of URIs in RDF</vt:lpstr>
      <vt:lpstr>Implications of statement structure (1)</vt:lpstr>
      <vt:lpstr>Implications of statement structure (2)</vt:lpstr>
      <vt:lpstr>Blank nodes</vt:lpstr>
      <vt:lpstr>Properties vs. elements</vt:lpstr>
      <vt:lpstr>Graph vs. tree</vt:lpstr>
      <vt:lpstr>Model vs. its syntax(es)</vt:lpstr>
      <vt:lpstr>Some realities of RDF that scare us</vt:lpstr>
      <vt:lpstr>More RDF concepts</vt:lpstr>
      <vt:lpstr>But both have…</vt:lpstr>
      <vt:lpstr>Terminology differences</vt:lpstr>
      <vt:lpstr>“Subject”</vt:lpstr>
      <vt:lpstr>“Vocabulary”</vt:lpstr>
      <vt:lpstr>“Class”</vt:lpstr>
      <vt:lpstr>“Schema”</vt:lpstr>
      <vt:lpstr>So, wait, why should I learn this?</vt:lpstr>
      <vt:lpstr>Libraries are moving in this direction</vt:lpstr>
      <vt:lpstr>Linked Data design issues</vt:lpstr>
      <vt:lpstr>How much planning do we need to do?</vt:lpstr>
      <vt:lpstr>id.loc.gov</vt:lpstr>
      <vt:lpstr>German National Library</vt:lpstr>
      <vt:lpstr>Virtual International Authority File</vt:lpstr>
      <vt:lpstr>LIBRIS – Swedish National Library</vt:lpstr>
      <vt:lpstr>Open Library</vt:lpstr>
      <vt:lpstr>Registering FRBR and RDA properties</vt:lpstr>
      <vt:lpstr>What about incorporating data from other sources?</vt:lpstr>
      <vt:lpstr>Challenges to implementing RDF in practice</vt:lpstr>
      <vt:lpstr>How do you…</vt:lpstr>
      <vt:lpstr>What infrastructure needs to be built in order to…</vt:lpstr>
      <vt:lpstr>Don’t run away!</vt:lpstr>
      <vt:lpstr>Let’s go!</vt:lpstr>
      <vt:lpstr>For more information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RDF for Librarians  Jenn Riley Metadata Librarian Digital Library Program</dc:title>
  <dc:creator>Jenn Riley</dc:creator>
  <cp:lastModifiedBy>jenlrile</cp:lastModifiedBy>
  <cp:revision>34</cp:revision>
  <cp:lastPrinted>2010-09-22T02:21:16Z</cp:lastPrinted>
  <dcterms:created xsi:type="dcterms:W3CDTF">2010-09-21T01:47:09Z</dcterms:created>
  <dcterms:modified xsi:type="dcterms:W3CDTF">2010-09-22T15:44:58Z</dcterms:modified>
</cp:coreProperties>
</file>