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68" r:id="rId4"/>
    <p:sldId id="260" r:id="rId5"/>
    <p:sldId id="262" r:id="rId6"/>
    <p:sldId id="275" r:id="rId7"/>
    <p:sldId id="278" r:id="rId8"/>
    <p:sldId id="279" r:id="rId9"/>
    <p:sldId id="277" r:id="rId10"/>
    <p:sldId id="276" r:id="rId11"/>
    <p:sldId id="282" r:id="rId12"/>
    <p:sldId id="263" r:id="rId13"/>
    <p:sldId id="265" r:id="rId14"/>
    <p:sldId id="257" r:id="rId15"/>
    <p:sldId id="280" r:id="rId16"/>
    <p:sldId id="264" r:id="rId17"/>
    <p:sldId id="281" r:id="rId18"/>
    <p:sldId id="273" r:id="rId19"/>
    <p:sldId id="274" r:id="rId20"/>
    <p:sldId id="272" r:id="rId21"/>
    <p:sldId id="283" r:id="rId22"/>
    <p:sldId id="284" r:id="rId23"/>
    <p:sldId id="269" r:id="rId24"/>
    <p:sldId id="261" r:id="rId25"/>
    <p:sldId id="286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CFFA-43FB-4C7D-9799-96CF56E048D9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7AE98-9A36-4108-9CB0-C4C68DADD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C2F218-8C49-4F55-B7A9-EF6FF22C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hyperlink" Target="http://www.flickr.com/photos/seandreilinge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enlrile@indiana.edu" TargetMode="External"/><Relationship Id="rId2" Type="http://schemas.openxmlformats.org/officeDocument/2006/relationships/hyperlink" Target="http://www.dlib.indiana.edu/~jenlrile/presentations/bbspr10/mdtools/metadataTools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Better Metadata Creation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Metadata Librarian</a:t>
            </a:r>
          </a:p>
          <a:p>
            <a:r>
              <a:rPr lang="en-US" dirty="0" smtClean="0"/>
              <a:t>Digital Library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nlinehel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8" y="51222"/>
            <a:ext cx="9092064" cy="6755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editing</a:t>
            </a:r>
          </a:p>
          <a:p>
            <a:r>
              <a:rPr lang="en-US" dirty="0" smtClean="0"/>
              <a:t>Record duplication</a:t>
            </a:r>
          </a:p>
          <a:p>
            <a:r>
              <a:rPr lang="en-US" dirty="0" smtClean="0"/>
              <a:t>Search &amp; replace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4267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Jenn’s</a:t>
            </a:r>
            <a:r>
              <a:rPr lang="en-US" dirty="0" smtClean="0"/>
              <a:t> second law of metadata creation tools: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19147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Hide complexity until you need it.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wikiPret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83742"/>
          </a:xfrm>
          <a:prstGeom prst="rect">
            <a:avLst/>
          </a:prstGeom>
        </p:spPr>
      </p:pic>
      <p:pic>
        <p:nvPicPr>
          <p:cNvPr id="6" name="Picture 5" descr="wikiMark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5367"/>
            <a:ext cx="9144000" cy="428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 users know about metadata principles?</a:t>
            </a:r>
          </a:p>
          <a:p>
            <a:r>
              <a:rPr lang="en-US" dirty="0" smtClean="0"/>
              <a:t>How much do users know about the subject matter?</a:t>
            </a:r>
          </a:p>
          <a:p>
            <a:r>
              <a:rPr lang="en-US" dirty="0" smtClean="0"/>
              <a:t>How much do users know about the overall system data flow?</a:t>
            </a:r>
          </a:p>
          <a:p>
            <a:r>
              <a:rPr lang="en-US" dirty="0" smtClean="0"/>
              <a:t>How tech-savvy are the users?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Showing just what they need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 descr="morefield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449330" cy="3786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morefield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3403175" cy="3828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4267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Jenn’s</a:t>
            </a:r>
            <a:r>
              <a:rPr lang="en-US" dirty="0" smtClean="0"/>
              <a:t> third law of metadata creation tools: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19147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Match configurations to groups of materials.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2590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Different types of stuff need different metadata setups. Deal with it.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Mappings to underlying metadata formats</a:t>
            </a:r>
          </a:p>
          <a:p>
            <a:r>
              <a:rPr lang="en-US" dirty="0" smtClean="0"/>
              <a:t>Field names displayed</a:t>
            </a:r>
          </a:p>
          <a:p>
            <a:r>
              <a:rPr lang="en-US" dirty="0" smtClean="0"/>
              <a:t>Vocabularies used for controlled fields</a:t>
            </a:r>
          </a:p>
          <a:p>
            <a:r>
              <a:rPr lang="en-US" dirty="0" smtClean="0"/>
              <a:t>Who can access what data</a:t>
            </a:r>
          </a:p>
          <a:p>
            <a:r>
              <a:rPr lang="en-US" dirty="0" smtClean="0"/>
              <a:t>URL &amp; ID patterns</a:t>
            </a:r>
            <a:endParaRPr lang="en-US" dirty="0" smtClean="0"/>
          </a:p>
          <a:p>
            <a:r>
              <a:rPr lang="en-US" dirty="0" smtClean="0"/>
              <a:t>Record statuses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Sorts of things to control in collection configurations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record statuses to trigger outside actions</a:t>
            </a:r>
            <a:endParaRPr lang="en-US" dirty="0" smtClean="0"/>
          </a:p>
          <a:p>
            <a:r>
              <a:rPr lang="en-US" dirty="0" smtClean="0"/>
              <a:t>Allow different </a:t>
            </a:r>
            <a:r>
              <a:rPr lang="en-US" dirty="0" smtClean="0"/>
              <a:t>views </a:t>
            </a:r>
            <a:r>
              <a:rPr lang="en-US" dirty="0" smtClean="0"/>
              <a:t>of the data for </a:t>
            </a:r>
            <a:r>
              <a:rPr lang="en-US" dirty="0" smtClean="0"/>
              <a:t>different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Let users see the whole picture on request</a:t>
            </a:r>
          </a:p>
          <a:p>
            <a:r>
              <a:rPr lang="en-US" dirty="0" smtClean="0"/>
              <a:t>Let users see the raw underlying data on request</a:t>
            </a:r>
          </a:p>
          <a:p>
            <a:r>
              <a:rPr lang="en-US" dirty="0" smtClean="0"/>
              <a:t>Powerful reporting features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Workflow </a:t>
            </a:r>
            <a:r>
              <a:rPr lang="en-US" dirty="0" smtClean="0"/>
              <a:t>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mar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5824"/>
            <a:ext cx="9144000" cy="4806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C:\Users\jenlrile\AppData\Local\Microsoft\Windows\Temporary Internet Files\Content.IE5\G11UJJCE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270146" cy="327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4267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Jenn’s</a:t>
            </a:r>
            <a:r>
              <a:rPr lang="en-US" dirty="0" smtClean="0"/>
              <a:t> </a:t>
            </a:r>
            <a:r>
              <a:rPr lang="en-US" dirty="0" smtClean="0"/>
              <a:t>fourth law </a:t>
            </a:r>
            <a:r>
              <a:rPr lang="en-US" dirty="0" smtClean="0"/>
              <a:t>of metadata creation tools: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19147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Catalogers are people too.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 attention to information architecture, matching design to users &amp; tasks</a:t>
            </a:r>
          </a:p>
          <a:p>
            <a:pPr lvl="1"/>
            <a:r>
              <a:rPr lang="en-US" dirty="0" smtClean="0"/>
              <a:t>Screen layout</a:t>
            </a:r>
          </a:p>
          <a:p>
            <a:pPr lvl="1"/>
            <a:r>
              <a:rPr lang="en-US" dirty="0" smtClean="0"/>
              <a:t>Moving between tasks</a:t>
            </a:r>
          </a:p>
          <a:p>
            <a:pPr lvl="1"/>
            <a:r>
              <a:rPr lang="en-US" dirty="0" smtClean="0"/>
              <a:t>Starting and ending a work session</a:t>
            </a:r>
          </a:p>
          <a:p>
            <a:r>
              <a:rPr lang="en-US" dirty="0" smtClean="0"/>
              <a:t>Visually functional (&amp; pleasing)</a:t>
            </a:r>
            <a:endParaRPr lang="en-US" dirty="0" smtClean="0"/>
          </a:p>
          <a:p>
            <a:r>
              <a:rPr lang="en-US" dirty="0" smtClean="0"/>
              <a:t>Usable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for metadata creation tools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ask people (and skilled ones at that) to perform tasks that can be done by machines</a:t>
            </a:r>
          </a:p>
          <a:p>
            <a:r>
              <a:rPr lang="en-US" dirty="0" smtClean="0"/>
              <a:t>Work needs to be efficient and intellectually engaging</a:t>
            </a:r>
          </a:p>
          <a:p>
            <a:r>
              <a:rPr lang="en-US" dirty="0" smtClean="0"/>
              <a:t>Don’t make them fill in values that can be automatically supplied</a:t>
            </a:r>
          </a:p>
          <a:p>
            <a:r>
              <a:rPr lang="en-US" dirty="0" smtClean="0"/>
              <a:t>Show boilerplate data when necessary, but don’t let it get in the way</a:t>
            </a:r>
          </a:p>
          <a:p>
            <a:pPr lvl="1"/>
            <a:r>
              <a:rPr lang="en-US" dirty="0" smtClean="0"/>
              <a:t>Avoid the “on a horse” problem!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them the correct tasks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014472"/>
          </a:xfrm>
        </p:spPr>
        <p:txBody>
          <a:bodyPr/>
          <a:lstStyle/>
          <a:p>
            <a:r>
              <a:rPr lang="en-US" dirty="0" smtClean="0"/>
              <a:t>Keyboard shortcuts</a:t>
            </a:r>
          </a:p>
          <a:p>
            <a:r>
              <a:rPr lang="en-US" dirty="0" smtClean="0"/>
              <a:t>Copy &amp; paste</a:t>
            </a:r>
          </a:p>
          <a:p>
            <a:r>
              <a:rPr lang="en-US" dirty="0" smtClean="0"/>
              <a:t>Drag &amp; drop</a:t>
            </a:r>
          </a:p>
          <a:p>
            <a:r>
              <a:rPr lang="en-US" dirty="0" smtClean="0"/>
              <a:t>Automation of repetitive tasks</a:t>
            </a:r>
          </a:p>
          <a:p>
            <a:endParaRPr lang="en-US" dirty="0" smtClean="0"/>
          </a:p>
          <a:p>
            <a:r>
              <a:rPr lang="en-US" dirty="0" smtClean="0"/>
              <a:t>Everything else mentioned earlier!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need all this stuff.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0" y="838200"/>
            <a:ext cx="2057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Really.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Allowing for that last bit of complexity needed some small % of the time</a:t>
            </a:r>
          </a:p>
          <a:p>
            <a:r>
              <a:rPr lang="en-US" dirty="0" smtClean="0"/>
              <a:t>Handling t</a:t>
            </a:r>
            <a:r>
              <a:rPr lang="en-US" dirty="0" smtClean="0"/>
              <a:t>h</a:t>
            </a:r>
            <a:r>
              <a:rPr lang="en-US" dirty="0" smtClean="0"/>
              <a:t>e “special case”</a:t>
            </a:r>
            <a:endParaRPr lang="en-US" dirty="0" smtClean="0"/>
          </a:p>
          <a:p>
            <a:r>
              <a:rPr lang="en-US" dirty="0" smtClean="0"/>
              <a:t>CV integration</a:t>
            </a:r>
          </a:p>
          <a:p>
            <a:pPr lvl="1"/>
            <a:r>
              <a:rPr lang="en-US" dirty="0" smtClean="0"/>
              <a:t>Keyword vs. left-anchored search</a:t>
            </a:r>
          </a:p>
          <a:p>
            <a:pPr lvl="1"/>
            <a:r>
              <a:rPr lang="en-US" dirty="0" smtClean="0"/>
              <a:t>Alphabetical vs. hierarchical browse</a:t>
            </a:r>
          </a:p>
          <a:p>
            <a:pPr lvl="1"/>
            <a:r>
              <a:rPr lang="en-US" dirty="0" smtClean="0"/>
              <a:t>Navigating relationships</a:t>
            </a:r>
          </a:p>
          <a:p>
            <a:pPr lvl="1"/>
            <a:r>
              <a:rPr lang="en-US" dirty="0" err="1" smtClean="0"/>
              <a:t>Precoordinated</a:t>
            </a:r>
            <a:r>
              <a:rPr lang="en-US" dirty="0" smtClean="0"/>
              <a:t> vocabularies</a:t>
            </a:r>
          </a:p>
          <a:p>
            <a:pPr lvl="1"/>
            <a:r>
              <a:rPr lang="en-US" dirty="0" smtClean="0"/>
              <a:t>Pattern headings</a:t>
            </a:r>
          </a:p>
          <a:p>
            <a:pPr lvl="1"/>
            <a:r>
              <a:rPr lang="en-US" dirty="0" smtClean="0"/>
              <a:t>Adding to vocabularies inline</a:t>
            </a:r>
            <a:endParaRPr lang="en-US" dirty="0" smtClean="0"/>
          </a:p>
          <a:p>
            <a:r>
              <a:rPr lang="en-US" dirty="0" smtClean="0"/>
              <a:t>(And it doesn’t end here…)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then there are the hard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2743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Who’s in?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hlinkClick r:id="rId2"/>
              </a:rPr>
              <a:t>http://www.flickr.com/photos/seandreilinger/</a:t>
            </a:r>
            <a:r>
              <a:rPr lang="pl-PL" sz="1600" dirty="0" smtClean="0"/>
              <a:t> / </a:t>
            </a:r>
            <a:r>
              <a:rPr lang="pl-PL" sz="1600" dirty="0" smtClean="0">
                <a:hlinkClick r:id="rId3"/>
              </a:rPr>
              <a:t>CC BY-NC-SA </a:t>
            </a:r>
            <a:r>
              <a:rPr lang="pl-PL" sz="1600" dirty="0" smtClean="0">
                <a:hlinkClick r:id="rId3"/>
              </a:rPr>
              <a:t>2.0</a:t>
            </a:r>
            <a:endParaRPr lang="pl-P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presentation slides: </a:t>
            </a:r>
            <a:r>
              <a:rPr lang="en-US" sz="2200" dirty="0" smtClean="0">
                <a:hlinkClick r:id="rId2"/>
              </a:rPr>
              <a:t>http://www.dlib.indiana.edu/~jenlrile/presentations/</a:t>
            </a:r>
            <a:br>
              <a:rPr lang="en-US" sz="2200" dirty="0" smtClean="0">
                <a:hlinkClick r:id="rId2"/>
              </a:rPr>
            </a:br>
            <a:r>
              <a:rPr lang="en-US" sz="2200" dirty="0" smtClean="0">
                <a:hlinkClick r:id="rId2"/>
              </a:rPr>
              <a:t>bbspr10/</a:t>
            </a:r>
            <a:r>
              <a:rPr lang="en-US" sz="2200" dirty="0" err="1" smtClean="0">
                <a:hlinkClick r:id="rId2"/>
              </a:rPr>
              <a:t>mdtools</a:t>
            </a:r>
            <a:r>
              <a:rPr lang="en-US" sz="2200" dirty="0" smtClean="0">
                <a:hlinkClick r:id="rId2"/>
              </a:rPr>
              <a:t>/metadataTools.pptx</a:t>
            </a:r>
            <a:endParaRPr lang="en-US" sz="2200" dirty="0" smtClean="0"/>
          </a:p>
          <a:p>
            <a:endParaRPr lang="en-US" sz="2200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jenlrile@indiana.edu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Questions? Discussion?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5/5/2010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DLP Brown Bag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x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57" y="0"/>
            <a:ext cx="805648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C:\Users\jenlrile\AppData\Local\Microsoft\Windows\Temporary Internet Files\Content.IE5\G11UJJCE\MCj04325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270146" cy="327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 creation interfaces </a:t>
            </a:r>
            <a:r>
              <a:rPr lang="en-US" dirty="0" smtClean="0"/>
              <a:t>should look like the underlying data</a:t>
            </a:r>
          </a:p>
          <a:p>
            <a:r>
              <a:rPr lang="en-US" dirty="0" smtClean="0"/>
              <a:t>Metadata </a:t>
            </a:r>
            <a:r>
              <a:rPr lang="en-US" dirty="0" smtClean="0"/>
              <a:t>creation tools are for metadata experts (not content experts)</a:t>
            </a:r>
            <a:endParaRPr lang="en-US" dirty="0" smtClean="0"/>
          </a:p>
          <a:p>
            <a:r>
              <a:rPr lang="en-US" dirty="0" smtClean="0"/>
              <a:t>It’s not worth it to spend design time on internal tools; we’ll just train our staff to use </a:t>
            </a:r>
            <a:r>
              <a:rPr lang="en-US" dirty="0" smtClean="0"/>
              <a:t>them as they are</a:t>
            </a:r>
          </a:p>
          <a:p>
            <a:r>
              <a:rPr lang="en-US" dirty="0" smtClean="0"/>
              <a:t>Efficient workflows mean only touching data for every resource once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challenge some assumptions</a:t>
            </a:r>
            <a:endParaRPr lang="en-US" dirty="0"/>
          </a:p>
        </p:txBody>
      </p:sp>
      <p:pic>
        <p:nvPicPr>
          <p:cNvPr id="7" name="Picture 3" descr="C:\Users\jenlrile\AppData\Local\Microsoft\Windows\Temporary Internet Files\Content.IE5\G11UJJCE\MCj043253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3270146" cy="327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4267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Jenn’s</a:t>
            </a:r>
            <a:r>
              <a:rPr lang="en-US" dirty="0" smtClean="0"/>
              <a:t> first law of metadata creation tools: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19147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Make it easy to do the right thing, and hard to screw up.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441"/>
            <a:ext cx="9144000" cy="663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28650"/>
            <a:ext cx="899160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nput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82554"/>
            <a:ext cx="5180953" cy="304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90831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1/18/93</a:t>
            </a:r>
            <a:endParaRPr lang="en-US" sz="1400" dirty="0"/>
          </a:p>
        </p:txBody>
      </p:sp>
      <p:pic>
        <p:nvPicPr>
          <p:cNvPr id="7" name="Picture 6" descr="syntaxerr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914" y="2628196"/>
            <a:ext cx="3603965" cy="7750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F218-8C49-4F55-B7A9-EF6FF22CA23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44577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pellchec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5536508" cy="7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pellchec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352800"/>
            <a:ext cx="838095" cy="9142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604</Words>
  <Application>Microsoft Office PowerPoint</Application>
  <PresentationFormat>On-screen Show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Building Better Metadata Creation Tools</vt:lpstr>
      <vt:lpstr>Slide 2</vt:lpstr>
      <vt:lpstr>Slide 3</vt:lpstr>
      <vt:lpstr>Let’s challenge some assumptions</vt:lpstr>
      <vt:lpstr>Slide 5</vt:lpstr>
      <vt:lpstr>Slide 6</vt:lpstr>
      <vt:lpstr>Slide 7</vt:lpstr>
      <vt:lpstr>Slide 8</vt:lpstr>
      <vt:lpstr>Slide 9</vt:lpstr>
      <vt:lpstr>Slide 10</vt:lpstr>
      <vt:lpstr>And more…</vt:lpstr>
      <vt:lpstr>Slide 12</vt:lpstr>
      <vt:lpstr>Slide 13</vt:lpstr>
      <vt:lpstr>Showing just what they need</vt:lpstr>
      <vt:lpstr>Slide 15</vt:lpstr>
      <vt:lpstr>Slide 16</vt:lpstr>
      <vt:lpstr>Slide 17</vt:lpstr>
      <vt:lpstr>Sorts of things to control in collection configurations</vt:lpstr>
      <vt:lpstr>Workflow integration</vt:lpstr>
      <vt:lpstr>Slide 20</vt:lpstr>
      <vt:lpstr>Design for metadata creation tools</vt:lpstr>
      <vt:lpstr>Give them the correct tasks</vt:lpstr>
      <vt:lpstr>They need all this stuff.</vt:lpstr>
      <vt:lpstr>And then there are the hard problems</vt:lpstr>
      <vt:lpstr>Slide 25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jenlrile</dc:creator>
  <cp:lastModifiedBy>jenlrile</cp:lastModifiedBy>
  <cp:revision>51</cp:revision>
  <dcterms:created xsi:type="dcterms:W3CDTF">2010-05-03T23:55:59Z</dcterms:created>
  <dcterms:modified xsi:type="dcterms:W3CDTF">2010-05-05T01:04:25Z</dcterms:modified>
</cp:coreProperties>
</file>