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6" r:id="rId2"/>
    <p:sldId id="266" r:id="rId3"/>
    <p:sldId id="260" r:id="rId4"/>
    <p:sldId id="258" r:id="rId5"/>
    <p:sldId id="277" r:id="rId6"/>
    <p:sldId id="270" r:id="rId7"/>
    <p:sldId id="271" r:id="rId8"/>
    <p:sldId id="267" r:id="rId9"/>
    <p:sldId id="273" r:id="rId10"/>
    <p:sldId id="276" r:id="rId11"/>
    <p:sldId id="269" r:id="rId12"/>
    <p:sldId id="268" r:id="rId13"/>
    <p:sldId id="275" r:id="rId14"/>
    <p:sldId id="279" r:id="rId15"/>
    <p:sldId id="280" r:id="rId16"/>
    <p:sldId id="283" r:id="rId17"/>
    <p:sldId id="262" r:id="rId18"/>
    <p:sldId id="285" r:id="rId19"/>
    <p:sldId id="284" r:id="rId20"/>
    <p:sldId id="286" r:id="rId21"/>
    <p:sldId id="26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1" autoAdjust="0"/>
    <p:restoredTop sz="94660"/>
  </p:normalViewPr>
  <p:slideViewPr>
    <p:cSldViewPr snapToObjects="1">
      <p:cViewPr varScale="1">
        <p:scale>
          <a:sx n="74" d="100"/>
          <a:sy n="74" d="100"/>
        </p:scale>
        <p:origin x="-5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DF5FC8-DBD7-4C44-B924-0575101FBA7D}" type="datetimeFigureOut">
              <a:rPr lang="en-US" smtClean="0"/>
              <a:pPr/>
              <a:t>10/17/2010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599AE1-F0D4-4A5D-A9C2-BE01FF3F3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11:40-12:05 </a:t>
            </a:r>
            <a:r>
              <a:rPr lang="en-US" baseline="0" dirty="0" smtClean="0"/>
              <a:t> (25 minutes)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599AE1-F0D4-4A5D-A9C2-BE01FF3F361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0" y="6407944"/>
            <a:ext cx="1027272" cy="365760"/>
          </a:xfrm>
        </p:spPr>
        <p:txBody>
          <a:bodyPr/>
          <a:lstStyle>
            <a:extLst/>
          </a:lstStyle>
          <a:p>
            <a:pPr algn="ctr"/>
            <a:r>
              <a:rPr lang="en-US" dirty="0" smtClean="0"/>
              <a:t>10/21/2010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3239928" cy="365125"/>
          </a:xfrm>
        </p:spPr>
        <p:txBody>
          <a:bodyPr/>
          <a:lstStyle>
            <a:extLst/>
          </a:lstStyle>
          <a:p>
            <a:r>
              <a:rPr lang="en-US" dirty="0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16952" y="6407944"/>
            <a:ext cx="1024128" cy="365760"/>
          </a:xfrm>
        </p:spPr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80071" y="6407944"/>
            <a:ext cx="3236976" cy="365125"/>
          </a:xfrm>
        </p:spPr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CF2EE55-4717-4897-B120-80DD3DECC6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2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Enhancing Interoperability of FRBR-based Metadata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41759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Jenn Riley</a:t>
            </a:r>
          </a:p>
          <a:p>
            <a:r>
              <a:rPr lang="en-US" dirty="0" smtClean="0"/>
              <a:t>Indiana University </a:t>
            </a:r>
          </a:p>
          <a:p>
            <a:r>
              <a:rPr lang="en-US" dirty="0" smtClean="0"/>
              <a:t>Digital Library Program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3508" y="116632"/>
            <a:ext cx="4631531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35796" y="3248980"/>
            <a:ext cx="6286500" cy="3083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3491880" y="1376286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frbr</a:t>
            </a:r>
            <a:endParaRPr lang="en-US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086110" y="5595627"/>
            <a:ext cx="106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efrbr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:\Users\jenlrile\Documents\presentations\DC2010\efrbrNamespaces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976" y="146512"/>
            <a:ext cx="8725508" cy="61472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10/21/2010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79268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Data Interoperability Issues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towards Linked Data (1)</a:t>
            </a:r>
            <a:endParaRPr lang="en-US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" y="1196752"/>
            <a:ext cx="9144508" cy="458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755576" y="1429028"/>
            <a:ext cx="2556284" cy="2808312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82984" y="1824903"/>
            <a:ext cx="6577290" cy="4520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9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towards Linked Data (2)</a:t>
            </a:r>
            <a:endParaRPr lang="en-US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" y="1196752"/>
            <a:ext cx="9144508" cy="458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3311860" y="1196752"/>
            <a:ext cx="2016224" cy="38686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55576" y="4237340"/>
            <a:ext cx="2556284" cy="828092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40352" y="1196752"/>
            <a:ext cx="1368152" cy="38686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494686" y="1639830"/>
            <a:ext cx="2111896" cy="315732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smtClean="0"/>
              <a:t>RDA registered properties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Music Ontology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FRBR in RDF (early model)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id.loc.gov</a:t>
            </a:r>
          </a:p>
          <a:p>
            <a:pPr>
              <a:spcAft>
                <a:spcPts val="1200"/>
              </a:spcAft>
            </a:pPr>
            <a:r>
              <a:rPr lang="en-US" sz="2000" b="1" dirty="0" smtClean="0"/>
              <a:t>(etc.)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755576" y="5049180"/>
            <a:ext cx="8388932" cy="7200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1691680" y="5373216"/>
            <a:ext cx="5724636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Potentially major complications conforming to formally specified domains and ranges.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9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Working towards Linked Data (3)</a:t>
            </a:r>
            <a:endParaRPr lang="en-US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" y="1196752"/>
            <a:ext cx="9144508" cy="458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5302326" y="1196752"/>
            <a:ext cx="468052" cy="38686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760132" y="1196752"/>
            <a:ext cx="612068" cy="38686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72200" y="1196752"/>
            <a:ext cx="1404156" cy="38686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843808" y="1520788"/>
            <a:ext cx="2304256" cy="132343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Need two versions of the data, in different properties?</a:t>
            </a:r>
            <a:endParaRPr lang="en-US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455876" y="3465004"/>
            <a:ext cx="1656184" cy="1323439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This could be very easy, or very hard.</a:t>
            </a: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1" animBg="1"/>
      <p:bldP spid="15" grpId="0" animBg="1"/>
      <p:bldP spid="16" grpId="1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2840" y="274638"/>
            <a:ext cx="8229600" cy="1143000"/>
          </a:xfrm>
        </p:spPr>
        <p:txBody>
          <a:bodyPr/>
          <a:lstStyle/>
          <a:p>
            <a:r>
              <a:rPr lang="en-US" dirty="0" smtClean="0"/>
              <a:t>Interoperability levels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68936" y="5445224"/>
            <a:ext cx="6703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http://dublincore.org/documents/interoperability-levels/index.shtml</a:t>
            </a:r>
            <a:endParaRPr lang="en-US" sz="14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484784"/>
            <a:ext cx="7024031" cy="3874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84238" y="4424128"/>
            <a:ext cx="1895474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Current XML representation at Level 1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81605" y="3465004"/>
            <a:ext cx="1895474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RDF/Linked Data would reach Level 2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71500" y="1677578"/>
            <a:ext cx="1895474" cy="157140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b="1" dirty="0" smtClean="0"/>
              <a:t>???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02840" y="274638"/>
            <a:ext cx="8229600" cy="1143000"/>
          </a:xfrm>
        </p:spPr>
        <p:txBody>
          <a:bodyPr/>
          <a:lstStyle/>
          <a:p>
            <a:r>
              <a:rPr lang="en-US" dirty="0" smtClean="0"/>
              <a:t>Singapore Framework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28800"/>
            <a:ext cx="647548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3312" y="1752600"/>
            <a:ext cx="1676400" cy="147732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FRBR is here – but it’s  in human readable form only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168758" y="3284984"/>
            <a:ext cx="1676400" cy="9144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369496" y="80628"/>
            <a:ext cx="2667000" cy="1477328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SWAP, potentially V/FRBR, and others are here – but share no formal specifications</a:t>
            </a:r>
            <a:endParaRPr lang="en-US" b="1" dirty="0"/>
          </a:p>
        </p:txBody>
      </p:sp>
      <p:cxnSp>
        <p:nvCxnSpPr>
          <p:cNvPr id="16" name="Straight Arrow Connector 15"/>
          <p:cNvCxnSpPr/>
          <p:nvPr/>
        </p:nvCxnSpPr>
        <p:spPr>
          <a:xfrm rot="5400000">
            <a:off x="4800600" y="1421160"/>
            <a:ext cx="1524000" cy="12192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86600" y="1836578"/>
            <a:ext cx="1676400" cy="73866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Formal specification only enters here</a:t>
            </a:r>
            <a:endParaRPr lang="en-US" sz="1400" b="1" dirty="0"/>
          </a:p>
        </p:txBody>
      </p:sp>
      <p:cxnSp>
        <p:nvCxnSpPr>
          <p:cNvPr id="21" name="Straight Arrow Connector 20"/>
          <p:cNvCxnSpPr/>
          <p:nvPr/>
        </p:nvCxnSpPr>
        <p:spPr>
          <a:xfrm rot="5400000">
            <a:off x="6756042" y="2548136"/>
            <a:ext cx="304800" cy="30480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09468" y="6119801"/>
            <a:ext cx="6703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http://dublincore.org/documents/singapore-framework/index.shtml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5375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Is there a missing link?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044529"/>
            <a:ext cx="8784976" cy="5264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012160" y="3375460"/>
            <a:ext cx="2635112" cy="2069763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b="1" dirty="0" smtClean="0"/>
              <a:t>This isn’t formally defined in RDF anywhere; and isn’t explicitly required to be by the DCAP guidelines.</a:t>
            </a:r>
            <a:endParaRPr lang="en-US" b="1" dirty="0"/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5060126" y="2138544"/>
            <a:ext cx="1278609" cy="1102726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Any changes needed here?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628800"/>
            <a:ext cx="647548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 rot="10800000">
            <a:off x="3877679" y="4237857"/>
            <a:ext cx="456143" cy="1589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 rot="20200950">
            <a:off x="4608004" y="3410998"/>
            <a:ext cx="1584176" cy="612068"/>
          </a:xfrm>
          <a:prstGeom prst="ellipse">
            <a:avLst/>
          </a:prstGeom>
          <a:solidFill>
            <a:srgbClr val="FF0000">
              <a:alpha val="20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2240868"/>
            <a:ext cx="167640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 smtClean="0"/>
              <a:t>Stronger</a:t>
            </a:r>
            <a:r>
              <a:rPr lang="en-US" sz="1400" b="1" dirty="0" smtClean="0"/>
              <a:t>?</a:t>
            </a:r>
            <a:endParaRPr lang="en-US" sz="1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4054781"/>
            <a:ext cx="167640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b="1" dirty="0" smtClean="0"/>
              <a:t>Necessary</a:t>
            </a:r>
            <a:r>
              <a:rPr lang="en-US" sz="1400" b="1" dirty="0" smtClean="0"/>
              <a:t>?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FRBR and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the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V/FRBR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Project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5345"/>
            <a:ext cx="8229600" cy="3949899"/>
          </a:xfrm>
        </p:spPr>
        <p:txBody>
          <a:bodyPr/>
          <a:lstStyle/>
          <a:p>
            <a:r>
              <a:rPr lang="en-US" dirty="0" smtClean="0"/>
              <a:t>Newly-minted official FRBR classes/properties provide a good starting point.</a:t>
            </a:r>
          </a:p>
          <a:p>
            <a:r>
              <a:rPr lang="en-US" dirty="0" smtClean="0"/>
              <a:t>Shared/core FRBR DSP?</a:t>
            </a:r>
          </a:p>
          <a:p>
            <a:r>
              <a:rPr lang="en-US" dirty="0" smtClean="0"/>
              <a:t>How can we bring RDA work in more tightly?</a:t>
            </a:r>
          </a:p>
          <a:p>
            <a:r>
              <a:rPr lang="en-US" dirty="0" smtClean="0"/>
              <a:t>What should the V/FRBR project do next?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Any lessons here for the DCAM/DSP revision?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Better </a:t>
            </a:r>
            <a:r>
              <a:rPr lang="en-US" dirty="0" smtClean="0"/>
              <a:t>FRBR interoperability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more information:</a:t>
            </a:r>
          </a:p>
          <a:p>
            <a:pPr lvl="1"/>
            <a:r>
              <a:rPr lang="en-US" dirty="0" smtClean="0"/>
              <a:t>http://vfrbr.info</a:t>
            </a:r>
          </a:p>
          <a:p>
            <a:pPr lvl="2"/>
            <a:r>
              <a:rPr lang="en-US" dirty="0" smtClean="0"/>
              <a:t>XML Schemas: http://vfrbr.info/schemas</a:t>
            </a:r>
          </a:p>
          <a:p>
            <a:pPr lvl="2"/>
            <a:r>
              <a:rPr lang="en-US" dirty="0" smtClean="0"/>
              <a:t>XML data download: http://vfrbr.info/data/1.0</a:t>
            </a:r>
          </a:p>
          <a:p>
            <a:pPr lvl="2"/>
            <a:r>
              <a:rPr lang="en-US" dirty="0" smtClean="0"/>
              <a:t>Linked Data: hopefully on the way!</a:t>
            </a:r>
          </a:p>
          <a:p>
            <a:pPr lvl="1"/>
            <a:r>
              <a:rPr lang="en-US" dirty="0" smtClean="0"/>
              <a:t>jenlrile@indiana.edu</a:t>
            </a:r>
          </a:p>
          <a:p>
            <a:pPr lvl="1"/>
            <a:r>
              <a:rPr lang="en-US" dirty="0" smtClean="0"/>
              <a:t>These presentation slides:</a:t>
            </a:r>
          </a:p>
          <a:p>
            <a:pPr lvl="2"/>
            <a:r>
              <a:rPr lang="en-US" dirty="0" smtClean="0"/>
              <a:t>http://www.dlib.indiana.edu/~jenlrile/presentations/</a:t>
            </a:r>
            <a:br>
              <a:rPr lang="en-US" dirty="0" smtClean="0"/>
            </a:br>
            <a:r>
              <a:rPr lang="en-US" dirty="0" smtClean="0"/>
              <a:t>dc2010/riley.pptx</a:t>
            </a:r>
          </a:p>
          <a:p>
            <a:pPr lvl="1"/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5159653"/>
            <a:ext cx="8229600" cy="804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project is made possible by a grant from the U.S. Institute of Museum and Library Services.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098" y="5507124"/>
            <a:ext cx="184253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Concrete </a:t>
            </a:r>
            <a:r>
              <a:rPr lang="en-US" dirty="0" err="1" smtClean="0"/>
              <a:t>testbed</a:t>
            </a:r>
            <a:r>
              <a:rPr lang="en-US" dirty="0" smtClean="0"/>
              <a:t> for FRBR, using music (scores/recordings) as an example</a:t>
            </a:r>
          </a:p>
          <a:p>
            <a:r>
              <a:rPr lang="en-US" dirty="0" smtClean="0"/>
              <a:t>Model for next-generation catalogs</a:t>
            </a:r>
          </a:p>
          <a:p>
            <a:r>
              <a:rPr lang="en-US" dirty="0" smtClean="0"/>
              <a:t>Investigate </a:t>
            </a:r>
            <a:r>
              <a:rPr lang="en-US" dirty="0" err="1" smtClean="0"/>
              <a:t>FRBRized</a:t>
            </a:r>
            <a:r>
              <a:rPr lang="en-US" dirty="0" smtClean="0"/>
              <a:t> cataloging interfaces</a:t>
            </a:r>
          </a:p>
          <a:p>
            <a:r>
              <a:rPr lang="en-US" i="1" dirty="0" smtClean="0"/>
              <a:t>Develop data model that embodies FRBR principles</a:t>
            </a:r>
          </a:p>
          <a:p>
            <a:pPr lvl="1"/>
            <a:r>
              <a:rPr lang="en-US" dirty="0" smtClean="0"/>
              <a:t>Obviously this data must be interoperable</a:t>
            </a:r>
          </a:p>
          <a:p>
            <a:pPr lvl="1"/>
            <a:r>
              <a:rPr lang="en-US" dirty="0" smtClean="0"/>
              <a:t>Opportunity to take advantage of data modeling work outside of libraries</a:t>
            </a:r>
          </a:p>
          <a:p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V/FRBR project @ Indiana 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 descr="C:\Users\jenlrile\Documents\metadata\frbr\frbrentiti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91609" y="75849"/>
            <a:ext cx="6076191" cy="6257143"/>
          </a:xfrm>
          <a:prstGeom prst="rect">
            <a:avLst/>
          </a:prstGeom>
          <a:noFill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5848" y="1143000"/>
            <a:ext cx="3048000" cy="27432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(selected)</a:t>
            </a:r>
            <a:br>
              <a:rPr lang="en-US" sz="3400" dirty="0" smtClean="0"/>
            </a:br>
            <a:r>
              <a:rPr lang="en-US" sz="3400" dirty="0" smtClean="0"/>
              <a:t>FRBR/FRAD </a:t>
            </a:r>
            <a:br>
              <a:rPr lang="en-US" sz="3400" dirty="0" smtClean="0"/>
            </a:br>
            <a:r>
              <a:rPr lang="en-US" sz="3400" dirty="0" smtClean="0"/>
              <a:t>entities &amp; relationships</a:t>
            </a: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literally to take FRBR attributes?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7159040" cy="44788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799" y="1196752"/>
          <a:ext cx="8534402" cy="4793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153"/>
                <a:gridCol w="1757083"/>
                <a:gridCol w="1757083"/>
                <a:gridCol w="1757083"/>
              </a:tblGrid>
              <a:tr h="9534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Focus on music?</a:t>
                      </a:r>
                      <a:endParaRPr lang="en-US" dirty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Strictness</a:t>
                      </a:r>
                      <a:r>
                        <a:rPr lang="en-US" baseline="0" dirty="0" smtClean="0"/>
                        <a:t> of FRBR usage</a:t>
                      </a:r>
                      <a:endParaRPr lang="en-US" dirty="0" smtClean="0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Formal specifications</a:t>
                      </a:r>
                      <a:r>
                        <a:rPr lang="en-US" baseline="0" dirty="0" smtClean="0"/>
                        <a:t> public?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Probado</a:t>
                      </a:r>
                      <a:r>
                        <a:rPr lang="en-US" sz="1600" dirty="0" smtClean="0"/>
                        <a:t> (Bavarian</a:t>
                      </a:r>
                      <a:r>
                        <a:rPr lang="en-US" sz="1600" baseline="0" dirty="0" smtClean="0"/>
                        <a:t> State Library)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Music Australia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Music Ontology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 smtClean="0"/>
                        <a:t>Variazioni</a:t>
                      </a:r>
                      <a:r>
                        <a:rPr lang="en-US" sz="1600" dirty="0" smtClean="0"/>
                        <a:t> (European</a:t>
                      </a:r>
                      <a:r>
                        <a:rPr lang="en-US" sz="1600" baseline="0" dirty="0" smtClean="0"/>
                        <a:t> version; not Indiana’s)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DCMI/RDA Task Group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SWAP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Looking for guidance</a:t>
            </a:r>
            <a:endParaRPr lang="en-US" dirty="0"/>
          </a:p>
        </p:txBody>
      </p:sp>
      <p:pic>
        <p:nvPicPr>
          <p:cNvPr id="11" name="Picture 10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8976" y="5549487"/>
            <a:ext cx="266700" cy="266700"/>
          </a:xfrm>
          <a:prstGeom prst="rect">
            <a:avLst/>
          </a:prstGeom>
        </p:spPr>
      </p:pic>
      <p:pic>
        <p:nvPicPr>
          <p:cNvPr id="12" name="Picture 11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0500" y="4918720"/>
            <a:ext cx="266700" cy="266700"/>
          </a:xfrm>
          <a:prstGeom prst="rect">
            <a:avLst/>
          </a:prstGeom>
        </p:spPr>
      </p:pic>
      <p:pic>
        <p:nvPicPr>
          <p:cNvPr id="13" name="Picture 12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5546248"/>
            <a:ext cx="266700" cy="266700"/>
          </a:xfrm>
          <a:prstGeom prst="rect">
            <a:avLst/>
          </a:prstGeom>
        </p:spPr>
      </p:pic>
      <p:pic>
        <p:nvPicPr>
          <p:cNvPr id="14" name="Picture 13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5384" y="4918720"/>
            <a:ext cx="266700" cy="266700"/>
          </a:xfrm>
          <a:prstGeom prst="rect">
            <a:avLst/>
          </a:prstGeom>
        </p:spPr>
      </p:pic>
      <p:pic>
        <p:nvPicPr>
          <p:cNvPr id="15" name="Picture 14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383768"/>
            <a:ext cx="266700" cy="266700"/>
          </a:xfrm>
          <a:prstGeom prst="rect">
            <a:avLst/>
          </a:prstGeom>
        </p:spPr>
      </p:pic>
      <p:pic>
        <p:nvPicPr>
          <p:cNvPr id="16" name="Picture 15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2995072"/>
            <a:ext cx="266700" cy="266700"/>
          </a:xfrm>
          <a:prstGeom prst="rect">
            <a:avLst/>
          </a:prstGeom>
        </p:spPr>
      </p:pic>
      <p:pic>
        <p:nvPicPr>
          <p:cNvPr id="17" name="Picture 16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644296"/>
            <a:ext cx="266700" cy="266700"/>
          </a:xfrm>
          <a:prstGeom prst="rect">
            <a:avLst/>
          </a:prstGeom>
        </p:spPr>
      </p:pic>
      <p:pic>
        <p:nvPicPr>
          <p:cNvPr id="18" name="Picture 17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4270648"/>
            <a:ext cx="266700" cy="26670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7982036" y="5422776"/>
            <a:ext cx="442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pic>
        <p:nvPicPr>
          <p:cNvPr id="21" name="Picture 20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8976" y="3643908"/>
            <a:ext cx="266700" cy="266700"/>
          </a:xfrm>
          <a:prstGeom prst="rect">
            <a:avLst/>
          </a:prstGeom>
        </p:spPr>
      </p:pic>
      <p:pic>
        <p:nvPicPr>
          <p:cNvPr id="22" name="Picture 21" descr="priority_min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5870448" y="5494784"/>
            <a:ext cx="419100" cy="419100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145832" y="5422776"/>
            <a:ext cx="442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pic>
        <p:nvPicPr>
          <p:cNvPr id="25" name="Picture 24" descr="priority_min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5868145" y="2336704"/>
            <a:ext cx="419100" cy="419100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6132885" y="2271264"/>
            <a:ext cx="442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pic>
        <p:nvPicPr>
          <p:cNvPr id="27" name="Picture 26" descr="priority_min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5868144" y="2974504"/>
            <a:ext cx="419100" cy="4191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132884" y="2902496"/>
            <a:ext cx="442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pic>
        <p:nvPicPr>
          <p:cNvPr id="30" name="Picture 29" descr="priority_minor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5868144" y="4251484"/>
            <a:ext cx="419100" cy="419100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6132884" y="4179476"/>
            <a:ext cx="442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-</a:t>
            </a:r>
            <a:endParaRPr lang="en-US" sz="2800" b="1" dirty="0"/>
          </a:p>
        </p:txBody>
      </p:sp>
      <p:pic>
        <p:nvPicPr>
          <p:cNvPr id="32" name="Picture 31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8976" y="2382424"/>
            <a:ext cx="266700" cy="266700"/>
          </a:xfrm>
          <a:prstGeom prst="rect">
            <a:avLst/>
          </a:prstGeom>
        </p:spPr>
      </p:pic>
      <p:pic>
        <p:nvPicPr>
          <p:cNvPr id="33" name="Picture 32" descr="erro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8976" y="2995836"/>
            <a:ext cx="266700" cy="266700"/>
          </a:xfrm>
          <a:prstGeom prst="rect">
            <a:avLst/>
          </a:prstGeom>
        </p:spPr>
      </p:pic>
      <p:pic>
        <p:nvPicPr>
          <p:cNvPr id="34" name="Picture 33" descr="check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08976" y="4275232"/>
            <a:ext cx="266700" cy="266700"/>
          </a:xfrm>
          <a:prstGeom prst="rect">
            <a:avLst/>
          </a:prstGeom>
        </p:spPr>
      </p:pic>
      <p:pic>
        <p:nvPicPr>
          <p:cNvPr id="35" name="Picture 34" descr="priority_major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 flipH="1">
            <a:off x="5882582" y="3482752"/>
            <a:ext cx="463860" cy="463860"/>
          </a:xfrm>
          <a:prstGeom prst="rect">
            <a:avLst/>
          </a:prstGeom>
        </p:spPr>
      </p:pic>
      <p:pic>
        <p:nvPicPr>
          <p:cNvPr id="36" name="Picture 35" descr="priority_major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0800000" flipH="1">
            <a:off x="5882582" y="4778895"/>
            <a:ext cx="463860" cy="4638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en-US" dirty="0" smtClean="0"/>
              <a:t>Lightweight specification in Excel</a:t>
            </a:r>
          </a:p>
          <a:p>
            <a:pPr lvl="1"/>
            <a:r>
              <a:rPr lang="en-US" dirty="0" smtClean="0"/>
              <a:t>Listing formally all entities/attributes/relationships in FRBR/FRAD</a:t>
            </a:r>
          </a:p>
          <a:p>
            <a:pPr lvl="1"/>
            <a:r>
              <a:rPr lang="en-US" dirty="0" smtClean="0"/>
              <a:t>Adding some features our project team believes are necessary to make </a:t>
            </a:r>
            <a:r>
              <a:rPr lang="en-US" dirty="0" err="1" smtClean="0"/>
              <a:t>FRBRized</a:t>
            </a:r>
            <a:r>
              <a:rPr lang="en-US" dirty="0" smtClean="0"/>
              <a:t> data useful in a production environment</a:t>
            </a:r>
          </a:p>
          <a:p>
            <a:r>
              <a:rPr lang="en-US" dirty="0" smtClean="0"/>
              <a:t>Representation as W3C XML Schemas released</a:t>
            </a:r>
          </a:p>
          <a:p>
            <a:r>
              <a:rPr lang="en-US" dirty="0" smtClean="0"/>
              <a:t>Data in XML format released</a:t>
            </a:r>
          </a:p>
          <a:p>
            <a:r>
              <a:rPr lang="en-US" dirty="0" smtClean="0"/>
              <a:t>RDF/Linked Data representation work begun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Current status of data modeling activities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79268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XML Representation of FRBR/FRAD Data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en-US" smtClean="0"/>
              <a:t>10/21/2010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International Conference on Dublin Core and Metadata Applications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2EE55-4717-4897-B120-80DD3DECC6B7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08" y="1196752"/>
            <a:ext cx="9144508" cy="458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755576" y="1429028"/>
            <a:ext cx="2556284" cy="2808312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311860" y="1196752"/>
            <a:ext cx="5832140" cy="38686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5576" y="4237340"/>
            <a:ext cx="2556284" cy="828092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55576" y="5065432"/>
            <a:ext cx="8388932" cy="720080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2249742" y="1837951"/>
            <a:ext cx="75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frbr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552220" y="4460237"/>
            <a:ext cx="106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/>
              <a:t>efrbr</a:t>
            </a:r>
            <a:endParaRPr lang="en-US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249742" y="5271591"/>
            <a:ext cx="10677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v</a:t>
            </a:r>
            <a:r>
              <a:rPr lang="en-US" sz="2400" b="1" dirty="0" err="1" smtClean="0"/>
              <a:t>frbr</a:t>
            </a:r>
            <a:endParaRPr lang="en-US" b="1" dirty="0"/>
          </a:p>
        </p:txBody>
      </p:sp>
      <p:sp>
        <p:nvSpPr>
          <p:cNvPr id="19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Data model specification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5" grpId="0" animBg="1"/>
      <p:bldP spid="16" grpId="0"/>
      <p:bldP spid="16" grpId="1"/>
      <p:bldP spid="17" grpId="0"/>
      <p:bldP spid="17" grpId="1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976</TotalTime>
  <Words>653</Words>
  <Application>Microsoft Office PowerPoint</Application>
  <PresentationFormat>On-screen Show (4:3)</PresentationFormat>
  <Paragraphs>150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Enhancing Interoperability of FRBR-based Metadata</vt:lpstr>
      <vt:lpstr>Slide 2</vt:lpstr>
      <vt:lpstr>V/FRBR project @ Indiana U.</vt:lpstr>
      <vt:lpstr>(selected) FRBR/FRAD  entities &amp; relationships</vt:lpstr>
      <vt:lpstr>How literally to take FRBR attributes?</vt:lpstr>
      <vt:lpstr>Looking for guidance</vt:lpstr>
      <vt:lpstr>Current status of data modeling activities</vt:lpstr>
      <vt:lpstr>Slide 8</vt:lpstr>
      <vt:lpstr>Data model specification</vt:lpstr>
      <vt:lpstr>Slide 10</vt:lpstr>
      <vt:lpstr>Slide 11</vt:lpstr>
      <vt:lpstr>Slide 12</vt:lpstr>
      <vt:lpstr>Working towards Linked Data (1)</vt:lpstr>
      <vt:lpstr>Working towards Linked Data (2)</vt:lpstr>
      <vt:lpstr>Working towards Linked Data (3)</vt:lpstr>
      <vt:lpstr>Interoperability levels</vt:lpstr>
      <vt:lpstr>Singapore Framework</vt:lpstr>
      <vt:lpstr>Is there a missing link?</vt:lpstr>
      <vt:lpstr>Any changes needed here?</vt:lpstr>
      <vt:lpstr>Better FRBR interoperability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Enhancing Interoperability of FRBR-based Metadata</dc:title>
  <dc:creator>jenlrile</dc:creator>
  <cp:lastModifiedBy>jenlrile</cp:lastModifiedBy>
  <cp:revision>76</cp:revision>
  <dcterms:created xsi:type="dcterms:W3CDTF">2010-10-16T17:33:42Z</dcterms:created>
  <dcterms:modified xsi:type="dcterms:W3CDTF">2010-10-17T20:06:22Z</dcterms:modified>
</cp:coreProperties>
</file>