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0" r:id="rId3"/>
    <p:sldId id="261" r:id="rId4"/>
    <p:sldId id="274" r:id="rId5"/>
    <p:sldId id="275" r:id="rId6"/>
    <p:sldId id="276" r:id="rId7"/>
    <p:sldId id="284" r:id="rId8"/>
    <p:sldId id="277" r:id="rId9"/>
    <p:sldId id="278" r:id="rId10"/>
    <p:sldId id="279" r:id="rId11"/>
    <p:sldId id="264" r:id="rId12"/>
    <p:sldId id="282" r:id="rId13"/>
    <p:sldId id="283" r:id="rId14"/>
    <p:sldId id="280" r:id="rId15"/>
    <p:sldId id="281" r:id="rId16"/>
    <p:sldId id="262" r:id="rId17"/>
    <p:sldId id="263" r:id="rId18"/>
    <p:sldId id="272" r:id="rId19"/>
    <p:sldId id="265" r:id="rId20"/>
    <p:sldId id="268" r:id="rId21"/>
    <p:sldId id="267" r:id="rId22"/>
    <p:sldId id="257" r:id="rId23"/>
    <p:sldId id="266" r:id="rId24"/>
    <p:sldId id="273" r:id="rId25"/>
    <p:sldId id="269" r:id="rId26"/>
    <p:sldId id="270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0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28581-C211-7640-96F1-334FFBB4064D}" type="datetimeFigureOut">
              <a:rPr lang="en-US" smtClean="0"/>
              <a:t>8/9/12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20B4F-25C7-0B4B-98DB-129A42EC9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05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16ED5-DB79-6748-8CF4-0562F5B68BDA}" type="datetimeFigureOut">
              <a:rPr lang="en-US" smtClean="0"/>
              <a:t>8/9/12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031A4-0DA9-144C-871C-B34004B96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870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2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Literal = “constant value”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83871-9CA7-C04E-9965-CA4AA0FF094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0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August 9,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Linked Data  and </a:t>
            </a:r>
            <a:r>
              <a:rPr lang="en-US" sz="4000" dirty="0" err="1" smtClean="0"/>
              <a:t>Rda</a:t>
            </a:r>
            <a:r>
              <a:rPr lang="en-US" sz="4000" dirty="0" smtClean="0"/>
              <a:t>: Looking toward next generation cataloging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505200"/>
            <a:ext cx="6853989" cy="2814918"/>
          </a:xfrm>
        </p:spPr>
        <p:txBody>
          <a:bodyPr>
            <a:normAutofit/>
          </a:bodyPr>
          <a:lstStyle/>
          <a:p>
            <a:r>
              <a:rPr lang="en-US" dirty="0" smtClean="0"/>
              <a:t>Jenn Riley</a:t>
            </a:r>
          </a:p>
          <a:p>
            <a:r>
              <a:rPr lang="en-US" dirty="0" smtClean="0"/>
              <a:t>Head, Carolina Digital Library and </a:t>
            </a:r>
            <a:r>
              <a:rPr lang="en-US" dirty="0" smtClean="0"/>
              <a:t>Archives</a:t>
            </a:r>
          </a:p>
          <a:p>
            <a:endParaRPr lang="en-US" dirty="0"/>
          </a:p>
          <a:p>
            <a:r>
              <a:rPr lang="en-US" dirty="0" smtClean="0"/>
              <a:t>Digital Discussions series</a:t>
            </a:r>
          </a:p>
          <a:p>
            <a:r>
              <a:rPr lang="en-US" dirty="0" smtClean="0"/>
              <a:t>Twitter: #</a:t>
            </a:r>
            <a:r>
              <a:rPr lang="en-US" dirty="0" err="1" smtClean="0"/>
              <a:t>cdladigdisc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9049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RDF is not like library standards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CDLA Digital Discussions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predetermined set of properties to care about</a:t>
            </a:r>
          </a:p>
          <a:p>
            <a:r>
              <a:rPr lang="en-US" dirty="0" smtClean="0"/>
              <a:t>No guarantee that the same person/item/place/whatever are always referred to with the same URI</a:t>
            </a:r>
          </a:p>
          <a:p>
            <a:r>
              <a:rPr lang="en-US" dirty="0" smtClean="0"/>
              <a:t>No inherent mechanism/requirement for vetting properties, </a:t>
            </a:r>
            <a:r>
              <a:rPr lang="en-US" dirty="0" err="1" smtClean="0"/>
              <a:t>URIs</a:t>
            </a:r>
            <a:r>
              <a:rPr lang="en-US" dirty="0" smtClean="0"/>
              <a:t>, etc</a:t>
            </a:r>
          </a:p>
          <a:p>
            <a:r>
              <a:rPr lang="en-US" dirty="0" smtClean="0"/>
              <a:t>But let’s be frank here. Are our library/archive/museum records really:</a:t>
            </a:r>
          </a:p>
          <a:p>
            <a:pPr lvl="1"/>
            <a:r>
              <a:rPr lang="en-US" dirty="0" smtClean="0"/>
              <a:t>Complete?</a:t>
            </a:r>
          </a:p>
          <a:p>
            <a:pPr lvl="1"/>
            <a:r>
              <a:rPr lang="en-US" dirty="0" smtClean="0"/>
              <a:t>Authoritative?</a:t>
            </a:r>
          </a:p>
          <a:p>
            <a:pPr lvl="1"/>
            <a:r>
              <a:rPr lang="en-US" dirty="0" smtClean="0"/>
              <a:t>Consistent?</a:t>
            </a:r>
          </a:p>
          <a:p>
            <a:pPr lvl="1"/>
            <a:r>
              <a:rPr lang="en-US" dirty="0" smtClean="0"/>
              <a:t>Accurate?</a:t>
            </a:r>
          </a:p>
          <a:p>
            <a:pPr lvl="1"/>
            <a:r>
              <a:rPr lang="en-US" dirty="0" smtClean="0"/>
              <a:t>All that functional for what we want to do?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70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RDA in RDF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There’s another side to RDA, beyond the rules</a:t>
            </a:r>
          </a:p>
          <a:p>
            <a:pPr lvl="1"/>
            <a:r>
              <a:rPr lang="en-US" sz="2400" dirty="0" smtClean="0"/>
              <a:t>As “data elements”</a:t>
            </a:r>
          </a:p>
          <a:p>
            <a:r>
              <a:rPr lang="en-US" sz="2800" dirty="0" smtClean="0"/>
              <a:t>Grew out of a 2007 meeting between representatives from the JSC and DCMI</a:t>
            </a:r>
          </a:p>
          <a:p>
            <a:r>
              <a:rPr lang="en-US" sz="2800" dirty="0" smtClean="0"/>
              <a:t>But it’s currently operating mostly independently</a:t>
            </a:r>
          </a:p>
          <a:p>
            <a:r>
              <a:rPr lang="en-US" sz="2800" dirty="0" smtClean="0"/>
              <a:t>Vision is that RDA data elements could be the basis for machine interoperation of library data in a Linked Data environment in the future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91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smtClean="0"/>
              <a:t>RDA (FRBR) </a:t>
            </a:r>
            <a:r>
              <a:rPr lang="en-US" dirty="0" smtClean="0"/>
              <a:t>RDF classes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Work</a:t>
            </a:r>
          </a:p>
          <a:p>
            <a:r>
              <a:rPr lang="en-US" dirty="0" smtClean="0"/>
              <a:t>Expression</a:t>
            </a:r>
          </a:p>
          <a:p>
            <a:r>
              <a:rPr lang="en-US" dirty="0" smtClean="0"/>
              <a:t>Manifestation</a:t>
            </a:r>
          </a:p>
          <a:p>
            <a:r>
              <a:rPr lang="en-US" dirty="0" smtClean="0"/>
              <a:t>Item</a:t>
            </a:r>
          </a:p>
          <a:p>
            <a:endParaRPr lang="en-US" dirty="0"/>
          </a:p>
          <a:p>
            <a:r>
              <a:rPr lang="en-US" dirty="0" smtClean="0"/>
              <a:t>Subject</a:t>
            </a:r>
          </a:p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Person</a:t>
            </a:r>
          </a:p>
          <a:p>
            <a:r>
              <a:rPr lang="en-US" dirty="0" smtClean="0"/>
              <a:t>Family</a:t>
            </a:r>
          </a:p>
          <a:p>
            <a:r>
              <a:rPr lang="en-US" dirty="0" smtClean="0"/>
              <a:t>Corporate Body</a:t>
            </a:r>
          </a:p>
          <a:p>
            <a:endParaRPr lang="en-US" dirty="0"/>
          </a:p>
          <a:p>
            <a:r>
              <a:rPr lang="en-US" dirty="0" smtClean="0"/>
              <a:t>Concept</a:t>
            </a:r>
          </a:p>
          <a:p>
            <a:r>
              <a:rPr lang="en-US" dirty="0" smtClean="0"/>
              <a:t>Object</a:t>
            </a:r>
          </a:p>
          <a:p>
            <a:r>
              <a:rPr lang="en-US" dirty="0" smtClean="0"/>
              <a:t>Event</a:t>
            </a:r>
          </a:p>
          <a:p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1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RDA RDF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Identifier for the work</a:t>
            </a:r>
          </a:p>
          <a:p>
            <a:r>
              <a:rPr lang="en-US" dirty="0" smtClean="0"/>
              <a:t>Date of work</a:t>
            </a:r>
            <a:endParaRPr lang="en-US" dirty="0" smtClean="0"/>
          </a:p>
          <a:p>
            <a:r>
              <a:rPr lang="en-US" dirty="0" smtClean="0"/>
              <a:t>Language of expression</a:t>
            </a:r>
            <a:endParaRPr lang="en-US" dirty="0" smtClean="0"/>
          </a:p>
          <a:p>
            <a:r>
              <a:rPr lang="en-US" dirty="0" smtClean="0"/>
              <a:t>Media type</a:t>
            </a:r>
          </a:p>
          <a:p>
            <a:r>
              <a:rPr lang="en-US" dirty="0" smtClean="0"/>
              <a:t>Carrier type</a:t>
            </a:r>
          </a:p>
          <a:p>
            <a:r>
              <a:rPr lang="en-US" dirty="0" smtClean="0"/>
              <a:t>Variant title</a:t>
            </a:r>
          </a:p>
          <a:p>
            <a:endParaRPr lang="en-US" dirty="0"/>
          </a:p>
          <a:p>
            <a:r>
              <a:rPr lang="en-US" dirty="0" smtClean="0"/>
              <a:t>Preferred name for the person</a:t>
            </a:r>
          </a:p>
          <a:p>
            <a:r>
              <a:rPr lang="en-US" dirty="0" smtClean="0"/>
              <a:t>Date of birth</a:t>
            </a:r>
          </a:p>
          <a:p>
            <a:r>
              <a:rPr lang="en-US" dirty="0" smtClean="0"/>
              <a:t>Variant name for the corporate body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56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graph of some library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196" y="1642702"/>
            <a:ext cx="7543800" cy="45111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9571" y="6296630"/>
            <a:ext cx="6306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Graphic courtesy </a:t>
            </a:r>
            <a:r>
              <a:rPr lang="en-US" dirty="0" err="1" smtClean="0"/>
              <a:t>Kimmy</a:t>
            </a:r>
            <a:r>
              <a:rPr lang="en-US" dirty="0" smtClean="0"/>
              <a:t> </a:t>
            </a:r>
            <a:r>
              <a:rPr lang="en-US" dirty="0" err="1" smtClean="0"/>
              <a:t>Szeto</a:t>
            </a:r>
            <a:r>
              <a:rPr lang="en-US" dirty="0" smtClean="0"/>
              <a:t>, SUNY Maritime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921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some more…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9571" y="6296630"/>
            <a:ext cx="6306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Graphic courtesy </a:t>
            </a:r>
            <a:r>
              <a:rPr lang="en-US" dirty="0" err="1" smtClean="0"/>
              <a:t>Kimmy</a:t>
            </a:r>
            <a:r>
              <a:rPr lang="en-US" dirty="0" smtClean="0"/>
              <a:t> </a:t>
            </a:r>
            <a:r>
              <a:rPr lang="en-US" dirty="0" err="1" smtClean="0"/>
              <a:t>Szeto</a:t>
            </a:r>
            <a:r>
              <a:rPr lang="en-US" dirty="0" smtClean="0"/>
              <a:t>, SUNY Maritime College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76" y="1523999"/>
            <a:ext cx="7684558" cy="468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7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a graph into data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t="1925" b="1925"/>
          <a:stretch>
            <a:fillRect/>
          </a:stretch>
        </p:blipFill>
        <p:spPr>
          <a:xfrm>
            <a:off x="34328" y="1455302"/>
            <a:ext cx="9075344" cy="53779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65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Woah</a:t>
            </a:r>
            <a:r>
              <a:rPr lang="en-US" dirty="0" smtClean="0"/>
              <a:t>. Really?!?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91" y="1686778"/>
            <a:ext cx="3747924" cy="167756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Nobody is meant to create this data in this form by hand. Really.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352800" y="3142958"/>
            <a:ext cx="4683672" cy="209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dirty="0" smtClean="0"/>
              <a:t>Libraries encoding data in RDF (through good interfaces) opens up enormous possibilities for us to participate in the wider information community.</a:t>
            </a:r>
          </a:p>
          <a:p>
            <a:pPr marL="0" indent="0" algn="r">
              <a:buFont typeface="Arial" pitchFamily="34" charset="0"/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14126" y="5525871"/>
            <a:ext cx="3385339" cy="671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dirty="0" smtClean="0"/>
              <a:t>Let’s explore that idea.</a:t>
            </a:r>
          </a:p>
          <a:p>
            <a:pPr marL="0" indent="0" algn="r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97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the last of the XML, I promise.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t="1925" b="1925"/>
          <a:stretch>
            <a:fillRect/>
          </a:stretch>
        </p:blipFill>
        <p:spPr>
          <a:xfrm>
            <a:off x="34328" y="1455302"/>
            <a:ext cx="9075344" cy="53779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3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7444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Other important features of the Semantic Web/Linked Data environment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7848"/>
            <a:ext cx="8229600" cy="4469152"/>
          </a:xfrm>
        </p:spPr>
        <p:txBody>
          <a:bodyPr/>
          <a:lstStyle/>
          <a:p>
            <a:r>
              <a:rPr lang="en-US" dirty="0" smtClean="0"/>
              <a:t>The RDF graph model is the most important thing; encoding triples in a specific syntax is secondary</a:t>
            </a:r>
          </a:p>
          <a:p>
            <a:r>
              <a:rPr lang="en-US" dirty="0" smtClean="0"/>
              <a:t>The concept of a “record” isn’t really meaningful when looking at the information world as a graph</a:t>
            </a:r>
          </a:p>
          <a:p>
            <a:r>
              <a:rPr lang="en-US" dirty="0" smtClean="0"/>
              <a:t>Open world assumption</a:t>
            </a:r>
          </a:p>
          <a:p>
            <a:r>
              <a:rPr lang="en-US" dirty="0" smtClean="0"/>
              <a:t>Many vocabularies, with connections between them</a:t>
            </a:r>
          </a:p>
          <a:p>
            <a:r>
              <a:rPr lang="en-US" dirty="0" smtClean="0"/>
              <a:t>Expectation that implementations will deal with data from multiple sources</a:t>
            </a:r>
          </a:p>
          <a:p>
            <a:r>
              <a:rPr lang="en-US" dirty="0" err="1" smtClean="0"/>
              <a:t>Reasoners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8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century information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Everything interconnected</a:t>
            </a:r>
          </a:p>
          <a:p>
            <a:r>
              <a:rPr lang="en-US" sz="2800" dirty="0" smtClean="0"/>
              <a:t>Build on others’ data</a:t>
            </a:r>
          </a:p>
          <a:p>
            <a:r>
              <a:rPr lang="en-US" sz="2800" dirty="0" smtClean="0"/>
              <a:t>Semantic Web</a:t>
            </a:r>
          </a:p>
          <a:p>
            <a:pPr lvl="1"/>
            <a:r>
              <a:rPr lang="en-US" sz="2400" dirty="0" smtClean="0"/>
              <a:t>Think of it as authority files on steroids</a:t>
            </a:r>
          </a:p>
          <a:p>
            <a:pPr lvl="1"/>
            <a:r>
              <a:rPr lang="en-US" sz="2400" dirty="0" smtClean="0"/>
              <a:t>It’s all very meta</a:t>
            </a:r>
          </a:p>
          <a:p>
            <a:r>
              <a:rPr lang="en-US" sz="2800" dirty="0" smtClean="0"/>
              <a:t>Libraries need to be a part of this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61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that we’ll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Ways to identify trusted data sources</a:t>
            </a:r>
          </a:p>
          <a:p>
            <a:r>
              <a:rPr lang="en-US" dirty="0" smtClean="0"/>
              <a:t>Ways to identify and understand properties and classes defined by others</a:t>
            </a:r>
          </a:p>
          <a:p>
            <a:r>
              <a:rPr lang="en-US" dirty="0" smtClean="0"/>
              <a:t>Best practices for data caching</a:t>
            </a:r>
          </a:p>
          <a:p>
            <a:r>
              <a:rPr lang="en-US" dirty="0" smtClean="0"/>
              <a:t>Actual shared cataloging</a:t>
            </a:r>
          </a:p>
          <a:p>
            <a:pPr lvl="1"/>
            <a:r>
              <a:rPr lang="en-US" dirty="0" smtClean="0"/>
              <a:t>We’ll need to stop downloading records. I mean that.</a:t>
            </a:r>
          </a:p>
          <a:p>
            <a:r>
              <a:rPr lang="en-US" dirty="0" smtClean="0"/>
              <a:t>Better data creation, management, sharing, and exposure systems</a:t>
            </a:r>
          </a:p>
          <a:p>
            <a:pPr lvl="1"/>
            <a:r>
              <a:rPr lang="en-US" dirty="0" smtClean="0"/>
              <a:t>Ones that actually work</a:t>
            </a:r>
          </a:p>
          <a:p>
            <a:r>
              <a:rPr lang="en-US" dirty="0" smtClean="0"/>
              <a:t>Library community best practices on where to scope our data creation efforts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Linked Data initiatives to 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Named graphs</a:t>
            </a:r>
          </a:p>
          <a:p>
            <a:r>
              <a:rPr lang="en-US" sz="2800" dirty="0" smtClean="0"/>
              <a:t>Provenance WG</a:t>
            </a:r>
          </a:p>
          <a:p>
            <a:r>
              <a:rPr lang="en-US" sz="2800" dirty="0" smtClean="0"/>
              <a:t>Also watch DC-Architecture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78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942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Here’s one part of that emerging infrastructure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615"/>
            <a:ext cx="9144000" cy="52753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0275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library community is doing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Exposing authority (and more recently bibliographic) data, and vocabularies as Linked Data</a:t>
            </a:r>
          </a:p>
          <a:p>
            <a:r>
              <a:rPr lang="en-US" dirty="0" smtClean="0"/>
              <a:t>W3C Linked Library Data Incubator Group</a:t>
            </a:r>
          </a:p>
          <a:p>
            <a:r>
              <a:rPr lang="en-US" dirty="0" smtClean="0"/>
              <a:t>Stanford Linked Data Technology Plan</a:t>
            </a:r>
            <a:endParaRPr lang="en-US" dirty="0"/>
          </a:p>
          <a:p>
            <a:r>
              <a:rPr lang="en-US" dirty="0" smtClean="0"/>
              <a:t>RDA as data elements in Open Metadata Registry</a:t>
            </a:r>
          </a:p>
          <a:p>
            <a:pPr lvl="1"/>
            <a:r>
              <a:rPr lang="en-US" dirty="0" smtClean="0"/>
              <a:t>Still dancing around official endorsement</a:t>
            </a:r>
          </a:p>
          <a:p>
            <a:r>
              <a:rPr lang="en-US" dirty="0" smtClean="0"/>
              <a:t>LC Bibliographic Framework Transition Initiative</a:t>
            </a:r>
          </a:p>
          <a:p>
            <a:pPr lvl="1"/>
            <a:r>
              <a:rPr lang="en-US" dirty="0" smtClean="0"/>
              <a:t>“The new bibliographic framework project will be focused on the Web environment, Linked Data principles and mechanisms, and the Resource Description Framework (RDF) as a basic </a:t>
            </a:r>
            <a:r>
              <a:rPr lang="en-US" dirty="0"/>
              <a:t>data model.” </a:t>
            </a:r>
            <a:r>
              <a:rPr lang="en-US" sz="1800" dirty="0" smtClean="0"/>
              <a:t>(From http</a:t>
            </a:r>
            <a:r>
              <a:rPr lang="en-US" sz="1800" dirty="0"/>
              <a:t>://www.loc.gov/marc/transition/news/framework-103111.</a:t>
            </a:r>
            <a:r>
              <a:rPr lang="en-US" sz="1800" dirty="0" smtClean="0"/>
              <a:t>html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Summer/Fall 2012 contract with </a:t>
            </a:r>
            <a:r>
              <a:rPr lang="en-US" sz="1800" dirty="0" err="1" smtClean="0"/>
              <a:t>Zephira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doing Linked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id.loc.gov</a:t>
            </a:r>
            <a:endParaRPr lang="en-US" dirty="0" smtClean="0"/>
          </a:p>
          <a:p>
            <a:r>
              <a:rPr lang="en-US" dirty="0" smtClean="0"/>
              <a:t>VIAF</a:t>
            </a:r>
          </a:p>
          <a:p>
            <a:r>
              <a:rPr lang="en-US" dirty="0" smtClean="0"/>
              <a:t>Open Library</a:t>
            </a:r>
          </a:p>
          <a:p>
            <a:r>
              <a:rPr lang="en-US" dirty="0" err="1" smtClean="0"/>
              <a:t>Europeana</a:t>
            </a:r>
            <a:endParaRPr lang="en-US" dirty="0" smtClean="0"/>
          </a:p>
          <a:p>
            <a:r>
              <a:rPr lang="en-US" dirty="0" smtClean="0"/>
              <a:t>PubMed</a:t>
            </a:r>
          </a:p>
          <a:p>
            <a:r>
              <a:rPr lang="en-US" dirty="0" smtClean="0"/>
              <a:t>Project Gutenberg</a:t>
            </a:r>
            <a:endParaRPr lang="en-US" dirty="0" smtClean="0"/>
          </a:p>
          <a:p>
            <a:r>
              <a:rPr lang="en-US" dirty="0" smtClean="0"/>
              <a:t>Wikipedia (as </a:t>
            </a:r>
            <a:r>
              <a:rPr lang="en-US" dirty="0" err="1" smtClean="0"/>
              <a:t>dbpedia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BBC</a:t>
            </a:r>
          </a:p>
          <a:p>
            <a:r>
              <a:rPr lang="en-US" dirty="0" err="1" smtClean="0"/>
              <a:t>last.fm</a:t>
            </a:r>
            <a:endParaRPr lang="en-US" dirty="0" smtClean="0"/>
          </a:p>
          <a:p>
            <a:r>
              <a:rPr lang="en-US" dirty="0" err="1" smtClean="0">
                <a:solidFill>
                  <a:srgbClr val="292934"/>
                </a:solidFill>
              </a:rPr>
              <a:t>data.gov.uk</a:t>
            </a:r>
            <a:endParaRPr lang="en-US" dirty="0" smtClean="0">
              <a:solidFill>
                <a:srgbClr val="292934"/>
              </a:solidFill>
            </a:endParaRPr>
          </a:p>
          <a:p>
            <a:r>
              <a:rPr lang="en-US" dirty="0" smtClean="0">
                <a:solidFill>
                  <a:srgbClr val="292934"/>
                </a:solidFill>
              </a:rPr>
              <a:t>etc…</a:t>
            </a:r>
            <a:endParaRPr lang="en-US" dirty="0">
              <a:solidFill>
                <a:srgbClr val="292934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47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burning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476" y="2635836"/>
            <a:ext cx="5572014" cy="1642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What would it mean for libraries to be LD consumers, and not just publishers?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2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further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884"/>
            <a:ext cx="8229600" cy="4876800"/>
          </a:xfrm>
        </p:spPr>
        <p:txBody>
          <a:bodyPr/>
          <a:lstStyle/>
          <a:p>
            <a:r>
              <a:rPr lang="en-US" dirty="0" err="1" smtClean="0"/>
              <a:t>jennriley@unc.edu</a:t>
            </a:r>
            <a:endParaRPr lang="en-US" dirty="0" smtClean="0"/>
          </a:p>
          <a:p>
            <a:r>
              <a:rPr lang="en-US" dirty="0"/>
              <a:t>These slides: </a:t>
            </a:r>
            <a:r>
              <a:rPr lang="en-US" sz="2000" dirty="0">
                <a:solidFill>
                  <a:srgbClr val="292934"/>
                </a:solidFill>
              </a:rPr>
              <a:t>http://</a:t>
            </a:r>
            <a:r>
              <a:rPr lang="en-US" sz="2000" dirty="0" err="1">
                <a:solidFill>
                  <a:srgbClr val="292934"/>
                </a:solidFill>
              </a:rPr>
              <a:t>www.lib.unc.edu</a:t>
            </a:r>
            <a:r>
              <a:rPr lang="en-US" sz="2000" dirty="0">
                <a:solidFill>
                  <a:srgbClr val="292934"/>
                </a:solidFill>
              </a:rPr>
              <a:t>/users/</a:t>
            </a:r>
            <a:r>
              <a:rPr lang="en-US" sz="2000" dirty="0" err="1">
                <a:solidFill>
                  <a:srgbClr val="292934"/>
                </a:solidFill>
              </a:rPr>
              <a:t>jlriley</a:t>
            </a:r>
            <a:r>
              <a:rPr lang="en-US" sz="2000" dirty="0">
                <a:solidFill>
                  <a:srgbClr val="292934"/>
                </a:solidFill>
              </a:rPr>
              <a:t>/presentations</a:t>
            </a:r>
            <a:r>
              <a:rPr lang="en-US" sz="2000" dirty="0" smtClean="0">
                <a:solidFill>
                  <a:srgbClr val="292934"/>
                </a:solidFill>
              </a:rPr>
              <a:t>/</a:t>
            </a:r>
            <a:r>
              <a:rPr lang="en-US" sz="2000" dirty="0" err="1" smtClean="0">
                <a:solidFill>
                  <a:srgbClr val="292934"/>
                </a:solidFill>
              </a:rPr>
              <a:t>digdisc</a:t>
            </a:r>
            <a:r>
              <a:rPr lang="en-US" sz="2000" dirty="0" smtClean="0">
                <a:solidFill>
                  <a:srgbClr val="292934"/>
                </a:solidFill>
              </a:rPr>
              <a:t>/</a:t>
            </a:r>
            <a:r>
              <a:rPr lang="en-US" sz="2000" dirty="0" err="1" smtClean="0">
                <a:solidFill>
                  <a:srgbClr val="292934"/>
                </a:solidFill>
              </a:rPr>
              <a:t>ldrda</a:t>
            </a:r>
            <a:r>
              <a:rPr lang="en-US" sz="2000" dirty="0" smtClean="0">
                <a:solidFill>
                  <a:srgbClr val="292934"/>
                </a:solidFill>
              </a:rPr>
              <a:t>/</a:t>
            </a:r>
            <a:r>
              <a:rPr lang="en-US" sz="2000" dirty="0" err="1" smtClean="0">
                <a:solidFill>
                  <a:srgbClr val="292934"/>
                </a:solidFill>
              </a:rPr>
              <a:t>linkedDataRDA.pptx</a:t>
            </a:r>
            <a:endParaRPr lang="en-US" sz="2000" dirty="0" smtClean="0">
              <a:solidFill>
                <a:srgbClr val="292934"/>
              </a:solidFill>
            </a:endParaRPr>
          </a:p>
          <a:p>
            <a:r>
              <a:rPr lang="en-US" dirty="0" smtClean="0"/>
              <a:t>W3C LLD Incubator Group final report</a:t>
            </a:r>
            <a:r>
              <a:rPr lang="en-US" dirty="0"/>
              <a:t>: </a:t>
            </a:r>
            <a:r>
              <a:rPr lang="en-US" sz="2000" dirty="0"/>
              <a:t>http://www.w3.org/2005/Incubator/</a:t>
            </a:r>
            <a:r>
              <a:rPr lang="en-US" sz="2000" dirty="0" err="1"/>
              <a:t>lld</a:t>
            </a:r>
            <a:r>
              <a:rPr lang="en-US" sz="2000" dirty="0"/>
              <a:t>/XGR-lld-20111025</a:t>
            </a:r>
            <a:r>
              <a:rPr lang="en-US" sz="2000" dirty="0" smtClean="0"/>
              <a:t>/</a:t>
            </a:r>
          </a:p>
          <a:p>
            <a:r>
              <a:rPr lang="en-US" dirty="0" smtClean="0"/>
              <a:t>Stanford Linked Data Technology Plan</a:t>
            </a:r>
            <a:r>
              <a:rPr lang="en-US" dirty="0"/>
              <a:t>: </a:t>
            </a:r>
            <a:r>
              <a:rPr lang="en-US" sz="2000" dirty="0"/>
              <a:t>http://</a:t>
            </a:r>
            <a:r>
              <a:rPr lang="en-US" sz="2000" dirty="0" err="1"/>
              <a:t>www.clir.org</a:t>
            </a:r>
            <a:r>
              <a:rPr lang="en-US" sz="2000" dirty="0"/>
              <a:t>/pubs/reports/pub152/LDWTechDraft_ver1.0final_111230.pdf</a:t>
            </a:r>
            <a:endParaRPr lang="en-US" sz="2000" dirty="0" smtClean="0"/>
          </a:p>
          <a:p>
            <a:r>
              <a:rPr lang="en-US" dirty="0" smtClean="0"/>
              <a:t>Open Metadata Registry: </a:t>
            </a:r>
            <a:r>
              <a:rPr lang="en-US" sz="2000" dirty="0" smtClean="0"/>
              <a:t>http://</a:t>
            </a:r>
            <a:r>
              <a:rPr lang="en-US" sz="2000" dirty="0" err="1" smtClean="0"/>
              <a:t>metadataregistry.org</a:t>
            </a:r>
            <a:endParaRPr lang="en-US" sz="2000" dirty="0" smtClean="0"/>
          </a:p>
          <a:p>
            <a:r>
              <a:rPr lang="en-US" dirty="0" err="1" smtClean="0"/>
              <a:t>Hillmann</a:t>
            </a:r>
            <a:r>
              <a:rPr lang="en-US" dirty="0" smtClean="0"/>
              <a:t>, Diane, Karen Coyle, Jon Phipps, and Gordon </a:t>
            </a:r>
            <a:r>
              <a:rPr lang="en-US" dirty="0" err="1" smtClean="0"/>
              <a:t>Dunsire</a:t>
            </a:r>
            <a:r>
              <a:rPr lang="en-US" dirty="0" smtClean="0"/>
              <a:t>. (January/February 2010) “RDA Vocabularies: Process, Outcome, Use.” </a:t>
            </a:r>
            <a:r>
              <a:rPr lang="en-US" i="1" dirty="0" smtClean="0"/>
              <a:t>D-Lib Magazine</a:t>
            </a:r>
            <a:r>
              <a:rPr lang="en-US" dirty="0" smtClean="0"/>
              <a:t> 16, no. 1</a:t>
            </a:r>
            <a:r>
              <a:rPr lang="en-US" dirty="0"/>
              <a:t>/2. </a:t>
            </a:r>
            <a:r>
              <a:rPr lang="en-US" sz="2000" dirty="0"/>
              <a:t>http://</a:t>
            </a:r>
            <a:r>
              <a:rPr lang="en-US" sz="2000" dirty="0" err="1"/>
              <a:t>dlib.org</a:t>
            </a:r>
            <a:r>
              <a:rPr lang="en-US" sz="2000" dirty="0"/>
              <a:t>/</a:t>
            </a:r>
            <a:r>
              <a:rPr lang="en-US" sz="2000" dirty="0" err="1"/>
              <a:t>dlib</a:t>
            </a:r>
            <a:r>
              <a:rPr lang="en-US" sz="2000" dirty="0"/>
              <a:t>/january10/</a:t>
            </a:r>
            <a:r>
              <a:rPr lang="en-US" sz="2000" dirty="0" err="1"/>
              <a:t>hillmann</a:t>
            </a:r>
            <a:r>
              <a:rPr lang="en-US" sz="2000" dirty="0"/>
              <a:t>/01hillmann.html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02" y="6279349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66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was the session today? Take a quick </a:t>
            </a:r>
            <a:r>
              <a:rPr lang="en-US" dirty="0" smtClean="0">
                <a:solidFill>
                  <a:srgbClr val="292934"/>
                </a:solidFill>
              </a:rPr>
              <a:t>survey: </a:t>
            </a:r>
            <a:br>
              <a:rPr lang="en-US" dirty="0" smtClean="0">
                <a:solidFill>
                  <a:srgbClr val="292934"/>
                </a:solidFill>
              </a:rPr>
            </a:br>
            <a:r>
              <a:rPr lang="en-US" dirty="0" smtClean="0">
                <a:solidFill>
                  <a:srgbClr val="292934"/>
                </a:solidFill>
              </a:rPr>
              <a:t>http://</a:t>
            </a:r>
            <a:r>
              <a:rPr lang="en-US" dirty="0" err="1" smtClean="0">
                <a:solidFill>
                  <a:srgbClr val="292934"/>
                </a:solidFill>
              </a:rPr>
              <a:t>bit.ly</a:t>
            </a:r>
            <a:r>
              <a:rPr lang="en-US" dirty="0" smtClean="0">
                <a:solidFill>
                  <a:srgbClr val="292934"/>
                </a:solidFill>
              </a:rPr>
              <a:t>/</a:t>
            </a:r>
            <a:r>
              <a:rPr lang="en-US" dirty="0" err="1" smtClean="0">
                <a:solidFill>
                  <a:srgbClr val="292934"/>
                </a:solidFill>
              </a:rPr>
              <a:t>cdladigdisc</a:t>
            </a:r>
            <a:endParaRPr lang="en-US" dirty="0" smtClean="0">
              <a:solidFill>
                <a:srgbClr val="292934"/>
              </a:solidFill>
            </a:endParaRPr>
          </a:p>
          <a:p>
            <a:endParaRPr lang="en-US" dirty="0" smtClean="0">
              <a:solidFill>
                <a:srgbClr val="292934"/>
              </a:solidFill>
            </a:endParaRPr>
          </a:p>
          <a:p>
            <a:r>
              <a:rPr lang="en-US" dirty="0" smtClean="0">
                <a:solidFill>
                  <a:srgbClr val="292934"/>
                </a:solidFill>
              </a:rPr>
              <a:t>http</a:t>
            </a:r>
            <a:r>
              <a:rPr lang="en-US" dirty="0">
                <a:solidFill>
                  <a:srgbClr val="292934"/>
                </a:solidFill>
              </a:rPr>
              <a:t>://</a:t>
            </a:r>
            <a:r>
              <a:rPr lang="en-US" dirty="0" smtClean="0">
                <a:solidFill>
                  <a:srgbClr val="292934"/>
                </a:solidFill>
              </a:rPr>
              <a:t>digitaldiscussions.web.unc.edu</a:t>
            </a:r>
          </a:p>
          <a:p>
            <a:r>
              <a:rPr lang="en-US" dirty="0">
                <a:solidFill>
                  <a:srgbClr val="292934"/>
                </a:solidFill>
              </a:rPr>
              <a:t>Twitter: #</a:t>
            </a:r>
            <a:r>
              <a:rPr lang="en-US" dirty="0" err="1">
                <a:solidFill>
                  <a:srgbClr val="292934"/>
                </a:solidFill>
              </a:rPr>
              <a:t>cdladigdisc</a:t>
            </a:r>
            <a:endParaRPr lang="en-US" dirty="0">
              <a:solidFill>
                <a:srgbClr val="292934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1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URIs as names for things</a:t>
            </a:r>
          </a:p>
          <a:p>
            <a:r>
              <a:rPr lang="en-US" dirty="0"/>
              <a:t>Use HTTP URIs so that people can look up these names</a:t>
            </a:r>
          </a:p>
          <a:p>
            <a:r>
              <a:rPr lang="en-US" dirty="0"/>
              <a:t>When someone looks up a URI, provide useful information, using standards</a:t>
            </a:r>
          </a:p>
          <a:p>
            <a:r>
              <a:rPr lang="en-US" dirty="0"/>
              <a:t>Include links to other URIs, so that they can discover more </a:t>
            </a:r>
            <a:r>
              <a:rPr lang="en-US" dirty="0" smtClean="0"/>
              <a:t>things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6060" y="6078190"/>
            <a:ext cx="63934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Tim Berners-Lee, Linked Data – </a:t>
            </a:r>
            <a:r>
              <a:rPr lang="en-US" sz="1600" dirty="0"/>
              <a:t>Design Issues</a:t>
            </a:r>
            <a:br>
              <a:rPr lang="en-US" sz="1600" dirty="0"/>
            </a:br>
            <a:r>
              <a:rPr lang="en-US" sz="1600" dirty="0"/>
              <a:t>http://www.w3.org/</a:t>
            </a:r>
            <a:r>
              <a:rPr lang="en-US" sz="1600" dirty="0" err="1"/>
              <a:t>DesignIssues</a:t>
            </a:r>
            <a:r>
              <a:rPr lang="en-US" sz="1600" dirty="0"/>
              <a:t>/</a:t>
            </a:r>
            <a:r>
              <a:rPr lang="en-US" sz="1600" dirty="0" err="1"/>
              <a:t>LinkedData.html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4306783"/>
            <a:ext cx="486282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RDF is the most common and best practice standard for the implementation of Linked Data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438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RDF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Resource Description Framework</a:t>
            </a:r>
          </a:p>
          <a:p>
            <a:r>
              <a:rPr lang="en-US" sz="2800" dirty="0" smtClean="0"/>
              <a:t>An abstract data model</a:t>
            </a:r>
          </a:p>
          <a:p>
            <a:pPr lvl="1"/>
            <a:r>
              <a:rPr lang="en-US" sz="2400" dirty="0" smtClean="0"/>
              <a:t>Not a metadata schema</a:t>
            </a:r>
          </a:p>
          <a:p>
            <a:r>
              <a:rPr lang="en-US" sz="2800" dirty="0" smtClean="0"/>
              <a:t>A suite of W3C standards</a:t>
            </a:r>
          </a:p>
          <a:p>
            <a:r>
              <a:rPr lang="en-US" sz="2800" dirty="0" smtClean="0"/>
              <a:t>The way the web community is representing structured data today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36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436" y="1518537"/>
            <a:ext cx="5022850" cy="3902710"/>
          </a:xfrm>
          <a:prstGeom prst="rect">
            <a:avLst/>
          </a:prstGeom>
          <a:solidFill>
            <a:srgbClr val="3366FF">
              <a:alpha val="10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has “statements” and “graphs”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7754" y="6134874"/>
            <a:ext cx="457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Figures from RDF Primer</a:t>
            </a:r>
            <a:br>
              <a:rPr lang="en-US" dirty="0" smtClean="0"/>
            </a:br>
            <a:r>
              <a:rPr lang="en-US" dirty="0" smtClean="0"/>
              <a:t>&lt;http://www.w3.org/TR/rdf-primer/&gt;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61" y="3043525"/>
            <a:ext cx="3298190" cy="165354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3235" y="1651861"/>
            <a:ext cx="2410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“statement,” aka a “triple”. A statement is made in a particular direction.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31551" y="5472694"/>
            <a:ext cx="4799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Statements combine to form graphs. A graph is of no fixed size and contains no predetermined types of statements.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5871" y="3560344"/>
            <a:ext cx="94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subject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1771" y="4492059"/>
            <a:ext cx="94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12322" y="3103402"/>
            <a:ext cx="1562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predicate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63463" y="3592610"/>
            <a:ext cx="893591" cy="343932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43270" y="3153944"/>
            <a:ext cx="1994452" cy="343932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43270" y="4144544"/>
            <a:ext cx="2007152" cy="343932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82870" y="4537799"/>
            <a:ext cx="893591" cy="343932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12706" y="3116102"/>
            <a:ext cx="992434" cy="400308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170370" y="3579910"/>
            <a:ext cx="1953066" cy="298966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24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50" y="2127250"/>
            <a:ext cx="8140700" cy="3467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URIs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CDLA Digital Discussions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64847" y="1574075"/>
            <a:ext cx="1674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subject:</a:t>
            </a:r>
            <a:br>
              <a:rPr lang="en-US" dirty="0" smtClean="0"/>
            </a:br>
            <a:r>
              <a:rPr lang="en-US" dirty="0" smtClean="0"/>
              <a:t>must be a URI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84140" y="4368800"/>
            <a:ext cx="1891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object:</a:t>
            </a:r>
            <a:br>
              <a:rPr lang="en-US" dirty="0" smtClean="0"/>
            </a:br>
            <a:r>
              <a:rPr lang="en-US" dirty="0" smtClean="0"/>
              <a:t>can be a URI,</a:t>
            </a:r>
            <a:br>
              <a:rPr lang="en-US" dirty="0" smtClean="0"/>
            </a:br>
            <a:r>
              <a:rPr lang="en-US" dirty="0" smtClean="0"/>
              <a:t>or a “literal”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7754" y="3343870"/>
            <a:ext cx="1562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predicate:</a:t>
            </a:r>
            <a:br>
              <a:rPr lang="en-US" dirty="0" smtClean="0"/>
            </a:br>
            <a:r>
              <a:rPr lang="en-US" dirty="0" smtClean="0"/>
              <a:t>must be a URI</a:t>
            </a:r>
          </a:p>
          <a:p>
            <a:pPr algn="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7754" y="6134874"/>
            <a:ext cx="457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from RDF Primer</a:t>
            </a:r>
            <a:br>
              <a:rPr lang="en-US" dirty="0" smtClean="0"/>
            </a:br>
            <a:r>
              <a:rPr lang="en-US" dirty="0" smtClean="0"/>
              <a:t>&lt;http://www.w3.org/TR/rdf-primer/&gt;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679445" y="1583444"/>
            <a:ext cx="1674105" cy="607764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16699" y="2273042"/>
            <a:ext cx="3137783" cy="607764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7395" y="3376106"/>
            <a:ext cx="1487452" cy="891094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36600" y="2880806"/>
            <a:ext cx="3124200" cy="39370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60800" y="4669670"/>
            <a:ext cx="1054100" cy="607764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914900" y="3401506"/>
            <a:ext cx="3124200" cy="607764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226150" y="4394200"/>
            <a:ext cx="1562250" cy="887324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38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and classes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370" y="2277102"/>
            <a:ext cx="5709010" cy="28621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4311" y="2092436"/>
            <a:ext cx="163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subject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08780" y="4712821"/>
            <a:ext cx="163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65569" y="2866465"/>
            <a:ext cx="1358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predicate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196955" y="2865953"/>
            <a:ext cx="1327789" cy="41364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05813" y="4712822"/>
            <a:ext cx="1250350" cy="42648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7754" y="6134874"/>
            <a:ext cx="457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from RDF Primer</a:t>
            </a:r>
            <a:br>
              <a:rPr lang="en-US" dirty="0" smtClean="0"/>
            </a:br>
            <a:r>
              <a:rPr lang="en-US" dirty="0" smtClean="0"/>
              <a:t>&lt;http://www.w3.org/TR/rdf-primer/&gt;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82893" y="1770614"/>
            <a:ext cx="1828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Predicates are defined as RDF “properties.”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07854" y="2092436"/>
            <a:ext cx="1250350" cy="42648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660" y="3021163"/>
            <a:ext cx="18281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Subjects and objects </a:t>
            </a:r>
            <a:r>
              <a:rPr lang="en-US" i="1" dirty="0" smtClean="0"/>
              <a:t>can</a:t>
            </a:r>
            <a:r>
              <a:rPr lang="en-US" dirty="0" smtClean="0"/>
              <a:t> be members of an RDF “class.”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24844" y="2952956"/>
            <a:ext cx="1737037" cy="1298418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82893" y="1770614"/>
            <a:ext cx="1777518" cy="968153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23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4" grpId="0" animBg="1"/>
      <p:bldP spid="18" grpId="0"/>
      <p:bldP spid="19" grpId="0" animBg="1"/>
      <p:bldP spid="20" grpId="0"/>
      <p:bldP spid="16" grpId="0" animBg="1"/>
      <p:bldP spid="21" grpId="2" animBg="1"/>
      <p:bldP spid="21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 of statement structure (1)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CDLA Digital Discussions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Subjects are always formalized; know </a:t>
            </a:r>
            <a:r>
              <a:rPr lang="en-US" sz="2800" i="1" dirty="0" smtClean="0"/>
              <a:t>exactly</a:t>
            </a:r>
            <a:r>
              <a:rPr lang="en-US" sz="2800" dirty="0" smtClean="0"/>
              <a:t> what is being talked about</a:t>
            </a:r>
          </a:p>
          <a:p>
            <a:pPr lvl="1"/>
            <a:r>
              <a:rPr lang="en-US" sz="2400" dirty="0" smtClean="0"/>
              <a:t>Subjects are only implicit in library metadata</a:t>
            </a:r>
          </a:p>
          <a:p>
            <a:pPr lvl="1"/>
            <a:r>
              <a:rPr lang="en-US" sz="2400" dirty="0" smtClean="0"/>
              <a:t>Makes moot the 1:1 problem</a:t>
            </a:r>
          </a:p>
          <a:p>
            <a:pPr lvl="1"/>
            <a:r>
              <a:rPr lang="en-US" sz="2400" i="1" dirty="0" smtClean="0"/>
              <a:t>Might </a:t>
            </a:r>
            <a:r>
              <a:rPr lang="en-US" sz="2400" dirty="0" smtClean="0"/>
              <a:t>still have content vs. carrier problem</a:t>
            </a:r>
          </a:p>
          <a:p>
            <a:r>
              <a:rPr lang="en-US" sz="2800" dirty="0" smtClean="0"/>
              <a:t>Predicates are always formalized</a:t>
            </a:r>
          </a:p>
          <a:p>
            <a:pPr lvl="1"/>
            <a:r>
              <a:rPr lang="en-US" sz="2400" dirty="0" smtClean="0"/>
              <a:t>Maybe not all that different than library/archive/museum metadata models</a:t>
            </a:r>
          </a:p>
          <a:p>
            <a:pPr lvl="1"/>
            <a:r>
              <a:rPr lang="en-US" sz="2400" dirty="0" smtClean="0"/>
              <a:t>More obviously reusable</a:t>
            </a:r>
          </a:p>
        </p:txBody>
      </p:sp>
    </p:spTree>
    <p:extLst>
      <p:ext uri="{BB962C8B-B14F-4D97-AF65-F5344CB8AC3E}">
        <p14:creationId xmlns:p14="http://schemas.microsoft.com/office/powerpoint/2010/main" val="2387471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 of statement structure (2)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9,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CDLA Digital Discussions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Representation of objects is flexible</a:t>
            </a:r>
          </a:p>
          <a:p>
            <a:pPr lvl="1"/>
            <a:r>
              <a:rPr lang="en-US" sz="2400" dirty="0" smtClean="0"/>
              <a:t>Using a URI facilitates connecting this value into a larger graph</a:t>
            </a:r>
          </a:p>
          <a:p>
            <a:pPr lvl="1"/>
            <a:r>
              <a:rPr lang="en-US" sz="2400" dirty="0" smtClean="0"/>
              <a:t>Literals allow more limited functionality; used when the value isn’t likely to be useful as part of a vocabulary</a:t>
            </a:r>
          </a:p>
          <a:p>
            <a:pPr lvl="1"/>
            <a:r>
              <a:rPr lang="en-US" sz="2400" dirty="0" smtClean="0"/>
              <a:t>URI vs. literal a design choice; note the previous example used a literal where a URI might be better!</a:t>
            </a:r>
          </a:p>
          <a:p>
            <a:r>
              <a:rPr lang="en-US" sz="2800" dirty="0" smtClean="0"/>
              <a:t>Making a statement that two different </a:t>
            </a:r>
            <a:r>
              <a:rPr lang="en-US" sz="2800" dirty="0" err="1" smtClean="0"/>
              <a:t>URIs</a:t>
            </a:r>
            <a:r>
              <a:rPr lang="en-US" sz="2800" dirty="0" smtClean="0"/>
              <a:t> refer to the same thing can join two graphs</a:t>
            </a:r>
          </a:p>
          <a:p>
            <a:r>
              <a:rPr lang="en-US" sz="2800" dirty="0" smtClean="0"/>
              <a:t>Note, </a:t>
            </a:r>
            <a:r>
              <a:rPr lang="en-US" sz="2800" dirty="0" err="1" smtClean="0"/>
              <a:t>URIs</a:t>
            </a:r>
            <a:r>
              <a:rPr lang="en-US" sz="2800" dirty="0" smtClean="0"/>
              <a:t> aren’t necessarily </a:t>
            </a:r>
            <a:r>
              <a:rPr lang="en-US" sz="2800" dirty="0" err="1" smtClean="0"/>
              <a:t>dereferencable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43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572</TotalTime>
  <Words>1382</Words>
  <Application>Microsoft Macintosh PowerPoint</Application>
  <PresentationFormat>On-screen Show (4:3)</PresentationFormat>
  <Paragraphs>254</Paragraphs>
  <Slides>27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Clarity</vt:lpstr>
      <vt:lpstr>Linked Data  and Rda: Looking toward next generation cataloging</vt:lpstr>
      <vt:lpstr>21st century information landscape</vt:lpstr>
      <vt:lpstr>Linked Data</vt:lpstr>
      <vt:lpstr>Basics of RDF</vt:lpstr>
      <vt:lpstr>RDF has “statements” and “graphs”</vt:lpstr>
      <vt:lpstr>The role of URIs</vt:lpstr>
      <vt:lpstr>Properties and classes</vt:lpstr>
      <vt:lpstr>Implications of statement structure (1)</vt:lpstr>
      <vt:lpstr>Implications of statement structure (2)</vt:lpstr>
      <vt:lpstr>How RDF is not like library standards</vt:lpstr>
      <vt:lpstr>RDA in RDF</vt:lpstr>
      <vt:lpstr>Some RDA (FRBR) RDF classes</vt:lpstr>
      <vt:lpstr>Some RDA RDF properties</vt:lpstr>
      <vt:lpstr>A simple graph of some library data</vt:lpstr>
      <vt:lpstr>Adding some more…</vt:lpstr>
      <vt:lpstr>Encoding a graph into data</vt:lpstr>
      <vt:lpstr>Woah. Really?!?</vt:lpstr>
      <vt:lpstr>This is the last of the XML, I promise.</vt:lpstr>
      <vt:lpstr>Other important features of the Semantic Web/Linked Data environment</vt:lpstr>
      <vt:lpstr>Infrastructure that we’ll need</vt:lpstr>
      <vt:lpstr>Large Linked Data initiatives to watch</vt:lpstr>
      <vt:lpstr>Here’s one part of that emerging infrastructure</vt:lpstr>
      <vt:lpstr>What the library community is doing</vt:lpstr>
      <vt:lpstr>Who’s doing Linked Data?</vt:lpstr>
      <vt:lpstr>My burning question</vt:lpstr>
      <vt:lpstr>Some further resources</vt:lpstr>
      <vt:lpstr>Digital Discussions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Riley</dc:creator>
  <cp:lastModifiedBy>Jenn Riley</cp:lastModifiedBy>
  <cp:revision>44</cp:revision>
  <dcterms:created xsi:type="dcterms:W3CDTF">2012-02-05T17:58:28Z</dcterms:created>
  <dcterms:modified xsi:type="dcterms:W3CDTF">2012-08-09T14:24:04Z</dcterms:modified>
</cp:coreProperties>
</file>