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0" r:id="rId1"/>
  </p:sldMasterIdLst>
  <p:notesMasterIdLst>
    <p:notesMasterId r:id="rId12"/>
  </p:notesMasterIdLst>
  <p:handoutMasterIdLst>
    <p:handoutMasterId r:id="rId13"/>
  </p:handoutMasterIdLst>
  <p:sldIdLst>
    <p:sldId id="256" r:id="rId2"/>
    <p:sldId id="258" r:id="rId3"/>
    <p:sldId id="257" r:id="rId4"/>
    <p:sldId id="261" r:id="rId5"/>
    <p:sldId id="260" r:id="rId6"/>
    <p:sldId id="262" r:id="rId7"/>
    <p:sldId id="263" r:id="rId8"/>
    <p:sldId id="266" r:id="rId9"/>
    <p:sldId id="264" r:id="rId10"/>
    <p:sldId id="259"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Unicode MS" charset="0"/>
        <a:ea typeface="ＭＳ Ｐゴシック" charset="0"/>
        <a:cs typeface="Arial" charset="0"/>
      </a:defRPr>
    </a:lvl1pPr>
    <a:lvl2pPr marL="457200" algn="l" rtl="0" fontAlgn="base">
      <a:spcBef>
        <a:spcPct val="0"/>
      </a:spcBef>
      <a:spcAft>
        <a:spcPct val="0"/>
      </a:spcAft>
      <a:defRPr kern="1200">
        <a:solidFill>
          <a:schemeClr val="tx1"/>
        </a:solidFill>
        <a:latin typeface="Arial Unicode MS" charset="0"/>
        <a:ea typeface="ＭＳ Ｐゴシック" charset="0"/>
        <a:cs typeface="Arial" charset="0"/>
      </a:defRPr>
    </a:lvl2pPr>
    <a:lvl3pPr marL="914400" algn="l" rtl="0" fontAlgn="base">
      <a:spcBef>
        <a:spcPct val="0"/>
      </a:spcBef>
      <a:spcAft>
        <a:spcPct val="0"/>
      </a:spcAft>
      <a:defRPr kern="1200">
        <a:solidFill>
          <a:schemeClr val="tx1"/>
        </a:solidFill>
        <a:latin typeface="Arial Unicode MS" charset="0"/>
        <a:ea typeface="ＭＳ Ｐゴシック" charset="0"/>
        <a:cs typeface="Arial" charset="0"/>
      </a:defRPr>
    </a:lvl3pPr>
    <a:lvl4pPr marL="1371600" algn="l" rtl="0" fontAlgn="base">
      <a:spcBef>
        <a:spcPct val="0"/>
      </a:spcBef>
      <a:spcAft>
        <a:spcPct val="0"/>
      </a:spcAft>
      <a:defRPr kern="1200">
        <a:solidFill>
          <a:schemeClr val="tx1"/>
        </a:solidFill>
        <a:latin typeface="Arial Unicode MS" charset="0"/>
        <a:ea typeface="ＭＳ Ｐゴシック" charset="0"/>
        <a:cs typeface="Arial" charset="0"/>
      </a:defRPr>
    </a:lvl4pPr>
    <a:lvl5pPr marL="1828800" algn="l" rtl="0" fontAlgn="base">
      <a:spcBef>
        <a:spcPct val="0"/>
      </a:spcBef>
      <a:spcAft>
        <a:spcPct val="0"/>
      </a:spcAft>
      <a:defRPr kern="1200">
        <a:solidFill>
          <a:schemeClr val="tx1"/>
        </a:solidFill>
        <a:latin typeface="Arial Unicode MS" charset="0"/>
        <a:ea typeface="ＭＳ Ｐゴシック" charset="0"/>
        <a:cs typeface="Arial" charset="0"/>
      </a:defRPr>
    </a:lvl5pPr>
    <a:lvl6pPr marL="2286000" algn="l" defTabSz="457200" rtl="0" eaLnBrk="1" latinLnBrk="0" hangingPunct="1">
      <a:defRPr kern="1200">
        <a:solidFill>
          <a:schemeClr val="tx1"/>
        </a:solidFill>
        <a:latin typeface="Arial Unicode MS" charset="0"/>
        <a:ea typeface="ＭＳ Ｐゴシック" charset="0"/>
        <a:cs typeface="Arial" charset="0"/>
      </a:defRPr>
    </a:lvl6pPr>
    <a:lvl7pPr marL="2743200" algn="l" defTabSz="457200" rtl="0" eaLnBrk="1" latinLnBrk="0" hangingPunct="1">
      <a:defRPr kern="1200">
        <a:solidFill>
          <a:schemeClr val="tx1"/>
        </a:solidFill>
        <a:latin typeface="Arial Unicode MS" charset="0"/>
        <a:ea typeface="ＭＳ Ｐゴシック" charset="0"/>
        <a:cs typeface="Arial" charset="0"/>
      </a:defRPr>
    </a:lvl7pPr>
    <a:lvl8pPr marL="3200400" algn="l" defTabSz="457200" rtl="0" eaLnBrk="1" latinLnBrk="0" hangingPunct="1">
      <a:defRPr kern="1200">
        <a:solidFill>
          <a:schemeClr val="tx1"/>
        </a:solidFill>
        <a:latin typeface="Arial Unicode MS" charset="0"/>
        <a:ea typeface="ＭＳ Ｐゴシック" charset="0"/>
        <a:cs typeface="Arial" charset="0"/>
      </a:defRPr>
    </a:lvl8pPr>
    <a:lvl9pPr marL="3657600" algn="l" defTabSz="457200" rtl="0" eaLnBrk="1" latinLnBrk="0" hangingPunct="1">
      <a:defRPr kern="1200">
        <a:solidFill>
          <a:schemeClr val="tx1"/>
        </a:solidFill>
        <a:latin typeface="Arial Unicode MS" charset="0"/>
        <a:ea typeface="ＭＳ Ｐゴシック"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2992" autoAdjust="0"/>
  </p:normalViewPr>
  <p:slideViewPr>
    <p:cSldViewPr snapToGrid="0">
      <p:cViewPr varScale="1">
        <p:scale>
          <a:sx n="37" d="100"/>
          <a:sy n="37" d="100"/>
        </p:scale>
        <p:origin x="-256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C92F752-A32C-F54C-9EA7-BC587452A7B2}" type="datetimeFigureOut">
              <a:rPr lang="en-US" smtClean="0"/>
              <a:t>11/5/12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05EA64D-ED12-EF44-B375-BA9CE148EB52}" type="slidenum">
              <a:rPr lang="en-US" smtClean="0"/>
              <a:t>‹#›</a:t>
            </a:fld>
            <a:endParaRPr lang="en-US"/>
          </a:p>
        </p:txBody>
      </p:sp>
    </p:spTree>
    <p:extLst>
      <p:ext uri="{BB962C8B-B14F-4D97-AF65-F5344CB8AC3E}">
        <p14:creationId xmlns:p14="http://schemas.microsoft.com/office/powerpoint/2010/main" val="16717425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8D36FC-3482-F646-B46A-0D312BB357BD}" type="datetimeFigureOut">
              <a:rPr lang="en-US" smtClean="0"/>
              <a:t>11/5/12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F62C07-2E60-344E-A773-9F73ECEA60EB}" type="slidenum">
              <a:rPr lang="en-US" smtClean="0"/>
              <a:t>‹#›</a:t>
            </a:fld>
            <a:endParaRPr lang="en-US"/>
          </a:p>
        </p:txBody>
      </p:sp>
    </p:spTree>
    <p:extLst>
      <p:ext uri="{BB962C8B-B14F-4D97-AF65-F5344CB8AC3E}">
        <p14:creationId xmlns:p14="http://schemas.microsoft.com/office/powerpoint/2010/main" val="194104573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You’ve</a:t>
            </a:r>
            <a:r>
              <a:rPr lang="en-US" baseline="0" dirty="0" smtClean="0"/>
              <a:t> heard of the shift from project to program. It’s cliché in our field at this point.</a:t>
            </a:r>
          </a:p>
          <a:p>
            <a:endParaRPr lang="en-US" baseline="0" dirty="0" smtClean="0"/>
          </a:p>
          <a:p>
            <a:r>
              <a:rPr lang="en-US" baseline="0" dirty="0" smtClean="0"/>
              <a:t>At UNC, we’ve begun to reframe this transition to one of services. This is happening throughout the library, but I’ll focus today on my unit, the Carolina Digital Library and Archives, which is heavily focused on classic “digital library” activities – digital collections and partnerships with faculty in the humanities on works of digital scholarship. What I’ll talk about today is how we’re approaching that transition and what I think it gets us that a programmatic focus doesn’t.</a:t>
            </a:r>
            <a:endParaRPr lang="en-US" dirty="0">
              <a:solidFill>
                <a:srgbClr val="FFFF00"/>
              </a:solidFill>
            </a:endParaRPr>
          </a:p>
        </p:txBody>
      </p:sp>
      <p:sp>
        <p:nvSpPr>
          <p:cNvPr id="4" name="Slide Number Placeholder 3"/>
          <p:cNvSpPr>
            <a:spLocks noGrp="1"/>
          </p:cNvSpPr>
          <p:nvPr>
            <p:ph type="sldNum" sz="quarter" idx="10"/>
          </p:nvPr>
        </p:nvSpPr>
        <p:spPr/>
        <p:txBody>
          <a:bodyPr/>
          <a:lstStyle/>
          <a:p>
            <a:fld id="{CAF62C07-2E60-344E-A773-9F73ECEA60EB}" type="slidenum">
              <a:rPr lang="en-US" smtClean="0"/>
              <a:t>1</a:t>
            </a:fld>
            <a:endParaRPr lang="en-US"/>
          </a:p>
        </p:txBody>
      </p:sp>
    </p:spTree>
    <p:extLst>
      <p:ext uri="{BB962C8B-B14F-4D97-AF65-F5344CB8AC3E}">
        <p14:creationId xmlns:p14="http://schemas.microsoft.com/office/powerpoint/2010/main" val="2719727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forgive</a:t>
            </a:r>
            <a:r>
              <a:rPr lang="en-US" baseline="0" dirty="0" smtClean="0"/>
              <a:t> my </a:t>
            </a:r>
            <a:r>
              <a:rPr lang="en-US" baseline="0" dirty="0" err="1" smtClean="0"/>
              <a:t>geekiness</a:t>
            </a:r>
            <a:r>
              <a:rPr lang="en-US" baseline="0" dirty="0" smtClean="0"/>
              <a:t> if I say we’re positioning ourselves “to boldly go” forward along this path. I’m looking forward to the other panelists perspectives on these issues and the group discussion coming up later. Thank you.</a:t>
            </a:r>
            <a:endParaRPr lang="en-US" dirty="0"/>
          </a:p>
        </p:txBody>
      </p:sp>
      <p:sp>
        <p:nvSpPr>
          <p:cNvPr id="4" name="Slide Number Placeholder 3"/>
          <p:cNvSpPr>
            <a:spLocks noGrp="1"/>
          </p:cNvSpPr>
          <p:nvPr>
            <p:ph type="sldNum" sz="quarter" idx="10"/>
          </p:nvPr>
        </p:nvSpPr>
        <p:spPr/>
        <p:txBody>
          <a:bodyPr/>
          <a:lstStyle/>
          <a:p>
            <a:fld id="{CAF62C07-2E60-344E-A773-9F73ECEA60EB}" type="slidenum">
              <a:rPr lang="en-US" smtClean="0"/>
              <a:t>10</a:t>
            </a:fld>
            <a:endParaRPr lang="en-US"/>
          </a:p>
        </p:txBody>
      </p:sp>
    </p:spTree>
    <p:extLst>
      <p:ext uri="{BB962C8B-B14F-4D97-AF65-F5344CB8AC3E}">
        <p14:creationId xmlns:p14="http://schemas.microsoft.com/office/powerpoint/2010/main" val="2820056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Digital</a:t>
            </a:r>
            <a:r>
              <a:rPr lang="en-US" sz="1200" kern="1200" baseline="0" dirty="0" smtClean="0">
                <a:solidFill>
                  <a:schemeClr val="tx1"/>
                </a:solidFill>
                <a:latin typeface="+mn-lt"/>
                <a:ea typeface="+mn-ea"/>
                <a:cs typeface="+mn-cs"/>
              </a:rPr>
              <a:t> initiatives at UNC has had some significant successes. Early, high profile digital collections, successful faculty partnerships. Both digital collections style work that put manuscripts/photos/texts available online and more scholarly work with interpretation and original representation. To put it in Star Trek terms, we’d figured out that shifty guy was a Klingon, saved the space station– we’d set ourselves on a mission and accomplished it.</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Yet you know the story of where we found</a:t>
            </a:r>
            <a:r>
              <a:rPr lang="en-US" sz="1200" kern="1200" baseline="0" dirty="0" smtClean="0">
                <a:solidFill>
                  <a:schemeClr val="tx1"/>
                </a:solidFill>
                <a:latin typeface="+mn-lt"/>
                <a:ea typeface="+mn-ea"/>
                <a:cs typeface="+mn-cs"/>
              </a:rPr>
              <a:t> ourselves when we stepped back to evaluate where we were </a:t>
            </a:r>
            <a:r>
              <a:rPr lang="en-US" sz="1200" kern="1200" dirty="0" smtClean="0">
                <a:solidFill>
                  <a:schemeClr val="tx1"/>
                </a:solidFill>
                <a:latin typeface="+mn-lt"/>
                <a:ea typeface="+mn-ea"/>
                <a:cs typeface="+mn-cs"/>
              </a:rPr>
              <a:t>- we had grant funded projects, technical experiments, project-centric technology stacks. Even if things are built well and applicable to other pools of content, we’d need to run a second software instance. Suddenly</a:t>
            </a:r>
            <a:r>
              <a:rPr lang="en-US" sz="1200" kern="1200" baseline="0" dirty="0" smtClean="0">
                <a:solidFill>
                  <a:schemeClr val="tx1"/>
                </a:solidFill>
                <a:latin typeface="+mn-lt"/>
                <a:ea typeface="+mn-ea"/>
                <a:cs typeface="+mn-cs"/>
              </a:rPr>
              <a:t> there were </a:t>
            </a:r>
            <a:r>
              <a:rPr lang="en-US" sz="1200" kern="1200" baseline="0" dirty="0" err="1" smtClean="0">
                <a:solidFill>
                  <a:schemeClr val="tx1"/>
                </a:solidFill>
                <a:latin typeface="+mn-lt"/>
                <a:ea typeface="+mn-ea"/>
                <a:cs typeface="+mn-cs"/>
              </a:rPr>
              <a:t>Tribbles</a:t>
            </a:r>
            <a:r>
              <a:rPr lang="en-US" sz="1200" kern="1200" baseline="0" dirty="0" smtClean="0">
                <a:solidFill>
                  <a:schemeClr val="tx1"/>
                </a:solidFill>
                <a:latin typeface="+mn-lt"/>
                <a:ea typeface="+mn-ea"/>
                <a:cs typeface="+mn-cs"/>
              </a:rPr>
              <a:t> everywhere.</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We've put a lot of effort into </a:t>
            </a:r>
            <a:r>
              <a:rPr lang="en-US" sz="1200" kern="1200" dirty="0" err="1" smtClean="0">
                <a:solidFill>
                  <a:schemeClr val="tx1"/>
                </a:solidFill>
                <a:latin typeface="+mn-lt"/>
                <a:ea typeface="+mn-ea"/>
                <a:cs typeface="+mn-cs"/>
              </a:rPr>
              <a:t>CONTENTdm</a:t>
            </a:r>
            <a:r>
              <a:rPr lang="en-US" sz="1200" kern="1200" dirty="0" smtClean="0">
                <a:solidFill>
                  <a:schemeClr val="tx1"/>
                </a:solidFill>
                <a:latin typeface="+mn-lt"/>
                <a:ea typeface="+mn-ea"/>
                <a:cs typeface="+mn-cs"/>
              </a:rPr>
              <a:t>, but it's just a bigger silo.</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We have a preservation repository (with some access) but it's also just a bigger silo.</a:t>
            </a:r>
          </a:p>
          <a:p>
            <a:endParaRPr lang="en-US" dirty="0"/>
          </a:p>
        </p:txBody>
      </p:sp>
      <p:sp>
        <p:nvSpPr>
          <p:cNvPr id="4" name="Slide Number Placeholder 3"/>
          <p:cNvSpPr>
            <a:spLocks noGrp="1"/>
          </p:cNvSpPr>
          <p:nvPr>
            <p:ph type="sldNum" sz="quarter" idx="10"/>
          </p:nvPr>
        </p:nvSpPr>
        <p:spPr/>
        <p:txBody>
          <a:bodyPr/>
          <a:lstStyle/>
          <a:p>
            <a:fld id="{CAF62C07-2E60-344E-A773-9F73ECEA60EB}" type="slidenum">
              <a:rPr lang="en-US" smtClean="0"/>
              <a:t>2</a:t>
            </a:fld>
            <a:endParaRPr lang="en-US"/>
          </a:p>
        </p:txBody>
      </p:sp>
    </p:spTree>
    <p:extLst>
      <p:ext uri="{BB962C8B-B14F-4D97-AF65-F5344CB8AC3E}">
        <p14:creationId xmlns:p14="http://schemas.microsoft.com/office/powerpoint/2010/main" val="3557346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our most immediate needs for digital scholarship support in the library,</a:t>
            </a:r>
            <a:r>
              <a:rPr lang="en-US" baseline="0" dirty="0" smtClean="0"/>
              <a:t> particularly for the humanities</a:t>
            </a:r>
            <a:r>
              <a:rPr lang="en-US" dirty="0" smtClean="0"/>
              <a:t>. Our approach is to start with some core needs and work outward from</a:t>
            </a:r>
            <a:r>
              <a:rPr lang="en-US" baseline="0" dirty="0" smtClean="0"/>
              <a:t> there.</a:t>
            </a:r>
            <a:endParaRPr lang="en-US" dirty="0" smtClean="0"/>
          </a:p>
          <a:p>
            <a:endParaRPr lang="en-US" dirty="0" smtClean="0"/>
          </a:p>
          <a:p>
            <a:r>
              <a:rPr lang="en-US" dirty="0" smtClean="0"/>
              <a:t>We need sustainability</a:t>
            </a:r>
          </a:p>
          <a:p>
            <a:endParaRPr lang="en-US" dirty="0" smtClean="0"/>
          </a:p>
          <a:p>
            <a:r>
              <a:rPr lang="en-US" dirty="0" smtClean="0"/>
              <a:t>We</a:t>
            </a:r>
            <a:r>
              <a:rPr lang="en-US" baseline="0" dirty="0" smtClean="0"/>
              <a:t> can and should put effort into keeping SELECTED content alive over time, and user interfaces that remain relevant as user expectations evolve. </a:t>
            </a:r>
            <a:r>
              <a:rPr lang="en-US" sz="1200" kern="1200" dirty="0" smtClean="0">
                <a:solidFill>
                  <a:schemeClr val="tx1"/>
                </a:solidFill>
                <a:latin typeface="+mn-lt"/>
                <a:ea typeface="+mn-ea"/>
                <a:cs typeface="+mn-cs"/>
              </a:rPr>
              <a:t>The traditional project to program transition looks at core technical infrastructure, funding models, staff with base expertise so you don't have to hire for it with grant funds every time. This is good. This is where a programmatic approach really pays off. We’ll be doing that.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Many at this point will ask a critical question – does all this stuff</a:t>
            </a:r>
            <a:r>
              <a:rPr lang="en-US" sz="1200" kern="1200" baseline="0" dirty="0" smtClean="0">
                <a:solidFill>
                  <a:schemeClr val="tx1"/>
                </a:solidFill>
                <a:latin typeface="+mn-lt"/>
                <a:ea typeface="+mn-ea"/>
                <a:cs typeface="+mn-cs"/>
              </a:rPr>
              <a:t> really need to be sustained, to be preserved? What a great question. I do know some scholars that aren’t concerned about long-term viability of their works, but I know many more that are. Let’s start with the ones that do need and care about sustainability. I’ll address how we’re thinking about the more </a:t>
            </a:r>
            <a:r>
              <a:rPr lang="en-US" sz="1200" kern="1200" baseline="0" dirty="0" err="1" smtClean="0">
                <a:solidFill>
                  <a:schemeClr val="tx1"/>
                </a:solidFill>
                <a:latin typeface="+mn-lt"/>
                <a:ea typeface="+mn-ea"/>
                <a:cs typeface="+mn-cs"/>
              </a:rPr>
              <a:t>skunkworks</a:t>
            </a:r>
            <a:r>
              <a:rPr lang="en-US" sz="1200" kern="1200" baseline="0" dirty="0" smtClean="0">
                <a:solidFill>
                  <a:schemeClr val="tx1"/>
                </a:solidFill>
                <a:latin typeface="+mn-lt"/>
                <a:ea typeface="+mn-ea"/>
                <a:cs typeface="+mn-cs"/>
              </a:rPr>
              <a:t> style efforts later. I see the much needed focus on those in our community recently, and we all have a lot to learn in this area. But the sustainability need is still there, despite the attention otherwise. And it’s one we’re focusing concerted attention on right now.</a:t>
            </a:r>
          </a:p>
          <a:p>
            <a:endParaRPr lang="en-US" dirty="0" smtClean="0"/>
          </a:p>
          <a:p>
            <a:endParaRPr lang="en-US" dirty="0" smtClean="0"/>
          </a:p>
          <a:p>
            <a:r>
              <a:rPr lang="en-US" dirty="0" smtClean="0"/>
              <a:t>We</a:t>
            </a:r>
            <a:r>
              <a:rPr lang="en-US" baseline="0" dirty="0" smtClean="0"/>
              <a:t> need scalability</a:t>
            </a:r>
            <a:endParaRPr lang="en-US" dirty="0" smtClean="0"/>
          </a:p>
          <a:p>
            <a:endParaRPr lang="en-US" dirty="0" smtClean="0"/>
          </a:p>
          <a:p>
            <a:r>
              <a:rPr lang="en-US" dirty="0" smtClean="0"/>
              <a:t>We don’t want to have 2-3 grant projects each lasting 2-3 years</a:t>
            </a:r>
            <a:r>
              <a:rPr lang="en-US" baseline="0" dirty="0" smtClean="0"/>
              <a:t> working with faculty to build innovative works of scholarship. We want to enable UNC scholars to do 400 projects in 2 years, both with and without grant funding. </a:t>
            </a:r>
            <a:r>
              <a:rPr lang="en-US" sz="1200" kern="1200" dirty="0" smtClean="0">
                <a:solidFill>
                  <a:schemeClr val="tx1"/>
                </a:solidFill>
                <a:latin typeface="+mn-lt"/>
                <a:ea typeface="+mn-ea"/>
                <a:cs typeface="+mn-cs"/>
              </a:rPr>
              <a:t>I'm looking for a way for us in the library to prepare for the day when every humanist (faculty and graduate student)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our campus is doing a digital project or two or three. We have</a:t>
            </a:r>
            <a:r>
              <a:rPr lang="en-US" sz="1200" kern="1200" baseline="0" dirty="0" smtClean="0">
                <a:solidFill>
                  <a:schemeClr val="tx1"/>
                </a:solidFill>
                <a:latin typeface="+mn-lt"/>
                <a:ea typeface="+mn-ea"/>
                <a:cs typeface="+mn-cs"/>
              </a:rPr>
              <a:t> 933 faculty in our College of Arts and Sciences.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And here’s where innovation comes in. The sustainable core can be scaled out to new things that may or may not find that path to sustainability that we love to talk about. Here again, we need core services that can provide these in the large number of cases where it’s necessary.</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 want both sustainability and scalability. And I think core services is likely to be more effective to promote this transition rather than a programmatic focus. These services have to have a programmatic basis, though, so the way</a:t>
            </a:r>
            <a:r>
              <a:rPr lang="en-US" sz="1200" kern="1200" baseline="0" dirty="0" smtClean="0">
                <a:solidFill>
                  <a:schemeClr val="tx1"/>
                </a:solidFill>
                <a:latin typeface="+mn-lt"/>
                <a:ea typeface="+mn-ea"/>
                <a:cs typeface="+mn-cs"/>
              </a:rPr>
              <a:t> I define our project to services transition includes the “program” bit. </a:t>
            </a: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AF62C07-2E60-344E-A773-9F73ECEA60EB}" type="slidenum">
              <a:rPr lang="en-US" smtClean="0"/>
              <a:t>3</a:t>
            </a:fld>
            <a:endParaRPr lang="en-US"/>
          </a:p>
        </p:txBody>
      </p:sp>
    </p:spTree>
    <p:extLst>
      <p:ext uri="{BB962C8B-B14F-4D97-AF65-F5344CB8AC3E}">
        <p14:creationId xmlns:p14="http://schemas.microsoft.com/office/powerpoint/2010/main" val="1641659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CDHI: $1.3m</a:t>
            </a:r>
            <a:r>
              <a:rPr lang="en-US" baseline="0" dirty="0" smtClean="0"/>
              <a:t> from Mellon, 3 faculty hires, DH focus for graduate students</a:t>
            </a:r>
          </a:p>
          <a:p>
            <a:r>
              <a:rPr lang="en-US" dirty="0" smtClean="0"/>
              <a:t>DICE =</a:t>
            </a:r>
            <a:r>
              <a:rPr lang="en-US" baseline="0" dirty="0" smtClean="0"/>
              <a:t> “Data Intensive Cyber Environments” (</a:t>
            </a:r>
            <a:r>
              <a:rPr lang="en-US" baseline="0" dirty="0" err="1" smtClean="0"/>
              <a:t>iRODS</a:t>
            </a:r>
            <a:r>
              <a:rPr lang="en-US" baseline="0" dirty="0" smtClean="0"/>
              <a:t> comes out of this)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CRADLE = Center for Research &amp; Development of Digital Libraries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DIL = </a:t>
            </a:r>
            <a:r>
              <a:rPr lang="en-US" baseline="0" dirty="0" err="1" smtClean="0"/>
              <a:t>wordpress</a:t>
            </a:r>
            <a:r>
              <a:rPr lang="en-US" baseline="0" dirty="0" smtClean="0"/>
              <a:t> plugins for objects on maps, telling spatial stories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Some big, high profile,</a:t>
            </a:r>
            <a:r>
              <a:rPr lang="en-US" baseline="0" dirty="0" smtClean="0"/>
              <a:t> new</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indent="0">
              <a:buFontTx/>
              <a:buNone/>
            </a:pPr>
            <a:r>
              <a:rPr lang="en-US" sz="1200" kern="1200" dirty="0" smtClean="0">
                <a:solidFill>
                  <a:schemeClr val="tx1"/>
                </a:solidFill>
                <a:latin typeface="+mn-lt"/>
                <a:ea typeface="+mn-ea"/>
                <a:cs typeface="+mn-cs"/>
              </a:rPr>
              <a:t>- big list of things going on, lots of overlap, no clear boundaries now and won't be for a while. we need to accept that and move forward despite this uncertainty</a:t>
            </a:r>
          </a:p>
          <a:p>
            <a:pPr marL="0" indent="0">
              <a:buFontTx/>
              <a:buNone/>
            </a:pP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we need to reframe ourselves to be involved in many different types</a:t>
            </a:r>
            <a:r>
              <a:rPr lang="en-US" sz="1200" kern="1200" baseline="0" dirty="0" smtClean="0">
                <a:solidFill>
                  <a:schemeClr val="tx1"/>
                </a:solidFill>
                <a:latin typeface="+mn-lt"/>
                <a:ea typeface="+mn-ea"/>
                <a:cs typeface="+mn-cs"/>
              </a:rPr>
              <a:t> of initiatives, in many different ways, not just the ones we do the administrative support and technology hosting for</a:t>
            </a: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AF62C07-2E60-344E-A773-9F73ECEA60EB}" type="slidenum">
              <a:rPr lang="en-US" smtClean="0"/>
              <a:t>4</a:t>
            </a:fld>
            <a:endParaRPr lang="en-US"/>
          </a:p>
        </p:txBody>
      </p:sp>
    </p:spTree>
    <p:extLst>
      <p:ext uri="{BB962C8B-B14F-4D97-AF65-F5344CB8AC3E}">
        <p14:creationId xmlns:p14="http://schemas.microsoft.com/office/powerpoint/2010/main" val="1566813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…which leads us to services as the way we frame this involvement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Consider core tech infrastructure cast as a service. Project </a:t>
            </a:r>
            <a:r>
              <a:rPr lang="en-US" sz="1200" kern="1200" dirty="0" err="1" smtClean="0">
                <a:solidFill>
                  <a:schemeClr val="tx1"/>
                </a:solidFill>
                <a:latin typeface="+mn-lt"/>
                <a:ea typeface="+mn-ea"/>
                <a:cs typeface="+mn-cs"/>
              </a:rPr>
              <a:t>vs</a:t>
            </a:r>
            <a:r>
              <a:rPr lang="en-US" sz="1200" kern="1200" dirty="0" smtClean="0">
                <a:solidFill>
                  <a:schemeClr val="tx1"/>
                </a:solidFill>
                <a:latin typeface="+mn-lt"/>
                <a:ea typeface="+mn-ea"/>
                <a:cs typeface="+mn-cs"/>
              </a:rPr>
              <a:t> service</a:t>
            </a:r>
            <a:r>
              <a:rPr lang="en-US" sz="1200" kern="1200" baseline="0" dirty="0" smtClean="0">
                <a:solidFill>
                  <a:schemeClr val="tx1"/>
                </a:solidFill>
                <a:latin typeface="+mn-lt"/>
                <a:ea typeface="+mn-ea"/>
                <a:cs typeface="+mn-cs"/>
              </a:rPr>
              <a:t> is</a:t>
            </a:r>
            <a:r>
              <a:rPr lang="en-US" sz="1200" kern="1200" dirty="0" smtClean="0">
                <a:solidFill>
                  <a:schemeClr val="tx1"/>
                </a:solidFill>
                <a:latin typeface="+mn-lt"/>
                <a:ea typeface="+mn-ea"/>
                <a:cs typeface="+mn-cs"/>
              </a:rPr>
              <a:t> not just a question of semantics. If we think about what core services we need to offer to meet defined campus needs, and think about them the way we think about other library services (</a:t>
            </a:r>
            <a:r>
              <a:rPr lang="en-US" sz="1200" kern="1200" dirty="0" err="1" smtClean="0">
                <a:solidFill>
                  <a:schemeClr val="tx1"/>
                </a:solidFill>
                <a:latin typeface="+mn-lt"/>
                <a:ea typeface="+mn-ea"/>
                <a:cs typeface="+mn-cs"/>
              </a:rPr>
              <a:t>eg</a:t>
            </a:r>
            <a:r>
              <a:rPr lang="en-US" sz="1200" kern="1200" dirty="0" smtClean="0">
                <a:solidFill>
                  <a:schemeClr val="tx1"/>
                </a:solidFill>
                <a:latin typeface="+mn-lt"/>
                <a:ea typeface="+mn-ea"/>
                <a:cs typeface="+mn-cs"/>
              </a:rPr>
              <a:t> reference, circulation, cataloging) we start reaching different decisions about how to implement specific things than if we were looking at a way to do a specific project most efficiently and effectively.</a:t>
            </a:r>
            <a:r>
              <a:rPr lang="en-US" sz="1200" kern="1200" baseline="0" dirty="0" smtClean="0">
                <a:solidFill>
                  <a:schemeClr val="tx1"/>
                </a:solidFill>
                <a:latin typeface="+mn-lt"/>
                <a:ea typeface="+mn-ea"/>
                <a:cs typeface="+mn-cs"/>
              </a:rPr>
              <a:t> A services focus f</a:t>
            </a:r>
            <a:r>
              <a:rPr lang="en-US" sz="1200" kern="1200" dirty="0" smtClean="0">
                <a:solidFill>
                  <a:schemeClr val="tx1"/>
                </a:solidFill>
                <a:latin typeface="+mn-lt"/>
                <a:ea typeface="+mn-ea"/>
                <a:cs typeface="+mn-cs"/>
              </a:rPr>
              <a:t>orces us to identify relationships between things, analyze implications, think about scalability, to generalize</a:t>
            </a:r>
            <a:r>
              <a:rPr lang="en-US" sz="1200" kern="1200" baseline="0" dirty="0" smtClean="0">
                <a:solidFill>
                  <a:schemeClr val="tx1"/>
                </a:solidFill>
                <a:latin typeface="+mn-lt"/>
                <a:ea typeface="+mn-ea"/>
                <a:cs typeface="+mn-cs"/>
              </a:rPr>
              <a:t> based on patterns.</a:t>
            </a: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My department has</a:t>
            </a:r>
            <a:r>
              <a:rPr lang="en-US" sz="1200" kern="1200" baseline="0" dirty="0" smtClean="0">
                <a:solidFill>
                  <a:schemeClr val="tx1"/>
                </a:solidFill>
                <a:latin typeface="+mn-lt"/>
                <a:ea typeface="+mn-ea"/>
                <a:cs typeface="+mn-cs"/>
              </a:rPr>
              <a:t> in the last year</a:t>
            </a:r>
            <a:r>
              <a:rPr lang="en-US" sz="1200" kern="1200" dirty="0" smtClean="0">
                <a:solidFill>
                  <a:schemeClr val="tx1"/>
                </a:solidFill>
                <a:latin typeface="+mn-lt"/>
                <a:ea typeface="+mn-ea"/>
                <a:cs typeface="+mn-cs"/>
              </a:rPr>
              <a:t> really ramped up services to library </a:t>
            </a:r>
            <a:r>
              <a:rPr lang="en-US" sz="1200" kern="1200" dirty="0" smtClean="0">
                <a:solidFill>
                  <a:schemeClr val="tx1"/>
                </a:solidFill>
                <a:latin typeface="+mn-lt"/>
                <a:ea typeface="+mn-ea"/>
                <a:cs typeface="+mn-cs"/>
              </a:rPr>
              <a:t>staff, including weekly</a:t>
            </a:r>
            <a:r>
              <a:rPr lang="en-US" sz="1200" kern="1200" baseline="0" dirty="0" smtClean="0">
                <a:solidFill>
                  <a:schemeClr val="tx1"/>
                </a:solidFill>
                <a:latin typeface="+mn-lt"/>
                <a:ea typeface="+mn-ea"/>
                <a:cs typeface="+mn-cs"/>
              </a:rPr>
              <a:t> office hours, project facilitation and planning help, and a monthly presentation/</a:t>
            </a:r>
            <a:r>
              <a:rPr lang="en-US" sz="1200" kern="1200" baseline="0" smtClean="0">
                <a:solidFill>
                  <a:schemeClr val="tx1"/>
                </a:solidFill>
                <a:latin typeface="+mn-lt"/>
                <a:ea typeface="+mn-ea"/>
                <a:cs typeface="+mn-cs"/>
              </a:rPr>
              <a:t>discussion series</a:t>
            </a:r>
            <a:r>
              <a:rPr lang="en-US" sz="1200" kern="1200" smtClean="0">
                <a:solidFill>
                  <a:schemeClr val="tx1"/>
                </a:solidFill>
                <a:latin typeface="+mn-lt"/>
                <a:ea typeface="+mn-ea"/>
                <a:cs typeface="+mn-cs"/>
              </a:rPr>
              <a:t>, </a:t>
            </a:r>
            <a:r>
              <a:rPr lang="en-US" sz="1200" kern="1200" dirty="0" smtClean="0">
                <a:solidFill>
                  <a:schemeClr val="tx1"/>
                </a:solidFill>
                <a:latin typeface="+mn-lt"/>
                <a:ea typeface="+mn-ea"/>
                <a:cs typeface="+mn-cs"/>
              </a:rPr>
              <a:t>and we</a:t>
            </a:r>
            <a:r>
              <a:rPr lang="en-US" dirty="0" smtClean="0"/>
              <a:t>’re starting to turn this service</a:t>
            </a:r>
            <a:r>
              <a:rPr lang="en-US" baseline="0" dirty="0" smtClean="0"/>
              <a:t> orientation to digital scholarship support for the campus.</a:t>
            </a:r>
            <a:endParaRPr lang="en-US" dirty="0" smtClean="0"/>
          </a:p>
        </p:txBody>
      </p:sp>
      <p:sp>
        <p:nvSpPr>
          <p:cNvPr id="4" name="Slide Number Placeholder 3"/>
          <p:cNvSpPr>
            <a:spLocks noGrp="1"/>
          </p:cNvSpPr>
          <p:nvPr>
            <p:ph type="sldNum" sz="quarter" idx="10"/>
          </p:nvPr>
        </p:nvSpPr>
        <p:spPr/>
        <p:txBody>
          <a:bodyPr/>
          <a:lstStyle/>
          <a:p>
            <a:fld id="{CAF62C07-2E60-344E-A773-9F73ECEA60EB}" type="slidenum">
              <a:rPr lang="en-US" smtClean="0"/>
              <a:t>5</a:t>
            </a:fld>
            <a:endParaRPr lang="en-US"/>
          </a:p>
        </p:txBody>
      </p:sp>
    </p:spTree>
    <p:extLst>
      <p:ext uri="{BB962C8B-B14F-4D97-AF65-F5344CB8AC3E}">
        <p14:creationId xmlns:p14="http://schemas.microsoft.com/office/powerpoint/2010/main" val="1714871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We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are looking for tech infrastructure that makes the easy stuff easy. we see this as a service. provide the infrastructure and shrink the scalability/sustainability problem to 20% of what it was - the core </a:t>
            </a:r>
            <a:r>
              <a:rPr lang="en-US" sz="1200" kern="1200" dirty="0" err="1" smtClean="0">
                <a:solidFill>
                  <a:schemeClr val="tx1"/>
                </a:solidFill>
                <a:latin typeface="+mn-lt"/>
                <a:ea typeface="+mn-ea"/>
                <a:cs typeface="+mn-cs"/>
              </a:rPr>
              <a:t>inf</a:t>
            </a:r>
            <a:r>
              <a:rPr lang="en-US" sz="1200" kern="1200" dirty="0" smtClean="0">
                <a:solidFill>
                  <a:schemeClr val="tx1"/>
                </a:solidFill>
                <a:latin typeface="+mn-lt"/>
                <a:ea typeface="+mn-ea"/>
                <a:cs typeface="+mn-cs"/>
              </a:rPr>
              <a:t> takes care of the other 80%</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 am NOT trying to say that we think DH is easy. Quite the opposite. We’re looking to minimize the effort spent on things that aren’t the main intellectual focus of the work</a:t>
            </a:r>
            <a:r>
              <a:rPr lang="en-US" sz="1200" kern="1200" baseline="0" dirty="0" smtClean="0">
                <a:solidFill>
                  <a:schemeClr val="tx1"/>
                </a:solidFill>
                <a:latin typeface="+mn-lt"/>
                <a:ea typeface="+mn-ea"/>
                <a:cs typeface="+mn-cs"/>
              </a:rPr>
              <a:t> and allow the intellectual effort that characterizes DH as a field be most effectively focused.</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Impact of this for the</a:t>
            </a:r>
            <a:r>
              <a:rPr lang="en-US" sz="1200" kern="1200" baseline="0" dirty="0" smtClean="0">
                <a:solidFill>
                  <a:schemeClr val="tx1"/>
                </a:solidFill>
                <a:latin typeface="+mn-lt"/>
                <a:ea typeface="+mn-ea"/>
                <a:cs typeface="+mn-cs"/>
              </a:rPr>
              <a:t> library</a:t>
            </a:r>
            <a:r>
              <a:rPr lang="en-US" sz="1200" kern="1200" dirty="0" smtClean="0">
                <a:solidFill>
                  <a:schemeClr val="tx1"/>
                </a:solidFill>
                <a:latin typeface="+mn-lt"/>
                <a:ea typeface="+mn-ea"/>
                <a:cs typeface="+mn-cs"/>
              </a:rPr>
              <a:t>: we can strategically look at that last 20% and decide for each initiative who on campus (and beyond) is best poised to collaborate on/support it. the library can be less fearful about participating in some of those 20% activities since they're smaller and represent less of an investment and risk.</a:t>
            </a:r>
          </a:p>
          <a:p>
            <a:r>
              <a:rPr lang="en-US" sz="1200" kern="1200" dirty="0" smtClean="0">
                <a:solidFill>
                  <a:schemeClr val="tx1"/>
                </a:solidFill>
                <a:latin typeface="+mn-lt"/>
                <a:ea typeface="+mn-ea"/>
                <a:cs typeface="+mn-cs"/>
              </a:rPr>
              <a:t>- what's that? LESS risk?</a:t>
            </a:r>
          </a:p>
          <a:p>
            <a:pPr marL="171450" indent="-171450">
              <a:buFontTx/>
              <a:buChar char="-"/>
            </a:pPr>
            <a:r>
              <a:rPr lang="en-US" sz="1200" kern="1200" dirty="0" smtClean="0">
                <a:solidFill>
                  <a:schemeClr val="tx1"/>
                </a:solidFill>
                <a:latin typeface="+mn-lt"/>
                <a:ea typeface="+mn-ea"/>
                <a:cs typeface="+mn-cs"/>
              </a:rPr>
              <a:t>we say we want to embrace more risk taking in libraries. </a:t>
            </a:r>
            <a:r>
              <a:rPr lang="en-US" sz="1200" kern="1200" dirty="0" err="1" smtClean="0">
                <a:solidFill>
                  <a:schemeClr val="tx1"/>
                </a:solidFill>
                <a:latin typeface="+mn-lt"/>
                <a:ea typeface="+mn-ea"/>
                <a:cs typeface="+mn-cs"/>
              </a:rPr>
              <a:t>i</a:t>
            </a:r>
            <a:r>
              <a:rPr lang="en-US" sz="1200" kern="1200" dirty="0" smtClean="0">
                <a:solidFill>
                  <a:schemeClr val="tx1"/>
                </a:solidFill>
                <a:latin typeface="+mn-lt"/>
                <a:ea typeface="+mn-ea"/>
                <a:cs typeface="+mn-cs"/>
              </a:rPr>
              <a:t> believe we should. but it's a process, and scaling down the size of the risk is (IMO) a good way to start to build this culture. can/should it grow later? </a:t>
            </a:r>
            <a:r>
              <a:rPr lang="en-US" sz="1200" kern="1200" dirty="0" err="1" smtClean="0">
                <a:solidFill>
                  <a:schemeClr val="tx1"/>
                </a:solidFill>
                <a:latin typeface="+mn-lt"/>
                <a:ea typeface="+mn-ea"/>
                <a:cs typeface="+mn-cs"/>
              </a:rPr>
              <a:t>i</a:t>
            </a:r>
            <a:r>
              <a:rPr lang="en-US" sz="1200" kern="1200" dirty="0" smtClean="0">
                <a:solidFill>
                  <a:schemeClr val="tx1"/>
                </a:solidFill>
                <a:latin typeface="+mn-lt"/>
                <a:ea typeface="+mn-ea"/>
                <a:cs typeface="+mn-cs"/>
              </a:rPr>
              <a:t> don't know yet. but this is how </a:t>
            </a:r>
            <a:r>
              <a:rPr lang="en-US" sz="1200" kern="1200" dirty="0" err="1" smtClean="0">
                <a:solidFill>
                  <a:schemeClr val="tx1"/>
                </a:solidFill>
                <a:latin typeface="+mn-lt"/>
                <a:ea typeface="+mn-ea"/>
                <a:cs typeface="+mn-cs"/>
              </a:rPr>
              <a:t>i'm</a:t>
            </a:r>
            <a:r>
              <a:rPr lang="en-US" sz="1200" kern="1200" dirty="0" smtClean="0">
                <a:solidFill>
                  <a:schemeClr val="tx1"/>
                </a:solidFill>
                <a:latin typeface="+mn-lt"/>
                <a:ea typeface="+mn-ea"/>
                <a:cs typeface="+mn-cs"/>
              </a:rPr>
              <a:t> working to find out. I’m a pragmatist – I believe in my core values and work towards them but think</a:t>
            </a:r>
            <a:r>
              <a:rPr lang="en-US" sz="1200" kern="1200" baseline="0" dirty="0" smtClean="0">
                <a:solidFill>
                  <a:schemeClr val="tx1"/>
                </a:solidFill>
                <a:latin typeface="+mn-lt"/>
                <a:ea typeface="+mn-ea"/>
                <a:cs typeface="+mn-cs"/>
              </a:rPr>
              <a:t> it’s still better to take steps towards something even when it’s not implementing the whole vision at first.</a:t>
            </a:r>
            <a:endParaRPr lang="en-US" sz="1200" kern="1200" dirty="0" smtClean="0">
              <a:solidFill>
                <a:schemeClr val="tx1"/>
              </a:solidFill>
              <a:latin typeface="+mn-lt"/>
              <a:ea typeface="+mn-ea"/>
              <a:cs typeface="+mn-cs"/>
            </a:endParaRPr>
          </a:p>
          <a:p>
            <a:pPr marL="171450" indent="-171450">
              <a:buFontTx/>
              <a:buChar char="-"/>
            </a:pP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also opens up ripe area for librarianship innovation: gluing systems together, modular architectures, interoperability, effective reuse rather than "not invented here" style building</a:t>
            </a:r>
          </a:p>
          <a:p>
            <a:endParaRPr lang="en-US" dirty="0"/>
          </a:p>
        </p:txBody>
      </p:sp>
      <p:sp>
        <p:nvSpPr>
          <p:cNvPr id="4" name="Slide Number Placeholder 3"/>
          <p:cNvSpPr>
            <a:spLocks noGrp="1"/>
          </p:cNvSpPr>
          <p:nvPr>
            <p:ph type="sldNum" sz="quarter" idx="10"/>
          </p:nvPr>
        </p:nvSpPr>
        <p:spPr/>
        <p:txBody>
          <a:bodyPr/>
          <a:lstStyle/>
          <a:p>
            <a:fld id="{CAF62C07-2E60-344E-A773-9F73ECEA60EB}" type="slidenum">
              <a:rPr lang="en-US" smtClean="0"/>
              <a:t>6</a:t>
            </a:fld>
            <a:endParaRPr lang="en-US"/>
          </a:p>
        </p:txBody>
      </p:sp>
    </p:spTree>
    <p:extLst>
      <p:ext uri="{BB962C8B-B14F-4D97-AF65-F5344CB8AC3E}">
        <p14:creationId xmlns:p14="http://schemas.microsoft.com/office/powerpoint/2010/main" val="660741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latin typeface="+mn-lt"/>
                <a:ea typeface="+mn-ea"/>
                <a:cs typeface="+mn-cs"/>
              </a:rPr>
              <a:t>Omeka</a:t>
            </a:r>
            <a:r>
              <a:rPr lang="en-US" sz="1200" kern="1200" dirty="0" smtClean="0">
                <a:solidFill>
                  <a:schemeClr val="tx1"/>
                </a:solidFill>
                <a:latin typeface="+mn-lt"/>
                <a:ea typeface="+mn-ea"/>
                <a:cs typeface="+mn-cs"/>
              </a:rPr>
              <a:t> as the most promising next step of this architecture for digital scholarship services at UNC</a:t>
            </a:r>
          </a:p>
          <a:p>
            <a:endParaRPr lang="en-US" dirty="0" smtClean="0"/>
          </a:p>
          <a:p>
            <a:r>
              <a:rPr lang="en-US" dirty="0" err="1" smtClean="0"/>
              <a:t>Omeka</a:t>
            </a:r>
            <a:r>
              <a:rPr lang="en-US" dirty="0" smtClean="0"/>
              <a:t> isn’t new to you, and probably many of you use it to create and disseminate digital</a:t>
            </a:r>
            <a:r>
              <a:rPr lang="en-US" baseline="0" dirty="0" smtClean="0"/>
              <a:t> scholarship</a:t>
            </a:r>
          </a:p>
          <a:p>
            <a:endParaRPr lang="en-US" baseline="0" dirty="0" smtClean="0"/>
          </a:p>
          <a:p>
            <a:r>
              <a:rPr lang="da-DK" sz="1200" kern="1200" dirty="0" smtClean="0">
                <a:solidFill>
                  <a:schemeClr val="tx1"/>
                </a:solidFill>
                <a:latin typeface="+mn-lt"/>
                <a:ea typeface="+mn-ea"/>
                <a:cs typeface="+mn-cs"/>
              </a:rPr>
              <a:t>pilot Fall 2012 - Fall 2013</a:t>
            </a:r>
          </a:p>
          <a:p>
            <a:r>
              <a:rPr lang="da-DK" sz="1200" kern="1200" dirty="0" err="1" smtClean="0">
                <a:solidFill>
                  <a:schemeClr val="tx1"/>
                </a:solidFill>
                <a:latin typeface="+mn-lt"/>
                <a:ea typeface="+mn-ea"/>
                <a:cs typeface="+mn-cs"/>
              </a:rPr>
              <a:t>Goal</a:t>
            </a:r>
            <a:r>
              <a:rPr lang="da-DK" sz="1200" kern="1200" dirty="0" smtClean="0">
                <a:solidFill>
                  <a:schemeClr val="tx1"/>
                </a:solidFill>
                <a:latin typeface="+mn-lt"/>
                <a:ea typeface="+mn-ea"/>
                <a:cs typeface="+mn-cs"/>
              </a:rPr>
              <a:t> of pilot = </a:t>
            </a:r>
            <a:r>
              <a:rPr lang="da-DK" sz="1200" kern="1200" dirty="0" err="1" smtClean="0">
                <a:solidFill>
                  <a:schemeClr val="tx1"/>
                </a:solidFill>
                <a:latin typeface="+mn-lt"/>
                <a:ea typeface="+mn-ea"/>
                <a:cs typeface="+mn-cs"/>
              </a:rPr>
              <a:t>define</a:t>
            </a:r>
            <a:r>
              <a:rPr lang="da-DK" sz="1200" kern="1200" dirty="0" smtClean="0">
                <a:solidFill>
                  <a:schemeClr val="tx1"/>
                </a:solidFill>
                <a:latin typeface="+mn-lt"/>
                <a:ea typeface="+mn-ea"/>
                <a:cs typeface="+mn-cs"/>
              </a:rPr>
              <a:t> </a:t>
            </a:r>
            <a:r>
              <a:rPr lang="da-DK" sz="1200" kern="1200" dirty="0" err="1" smtClean="0">
                <a:solidFill>
                  <a:schemeClr val="tx1"/>
                </a:solidFill>
                <a:latin typeface="+mn-lt"/>
                <a:ea typeface="+mn-ea"/>
                <a:cs typeface="+mn-cs"/>
              </a:rPr>
              <a:t>what</a:t>
            </a:r>
            <a:r>
              <a:rPr lang="da-DK" sz="1200" kern="1200" dirty="0" smtClean="0">
                <a:solidFill>
                  <a:schemeClr val="tx1"/>
                </a:solidFill>
                <a:latin typeface="+mn-lt"/>
                <a:ea typeface="+mn-ea"/>
                <a:cs typeface="+mn-cs"/>
              </a:rPr>
              <a:t> a </a:t>
            </a:r>
            <a:r>
              <a:rPr lang="da-DK" sz="1200" kern="1200" dirty="0" err="1" smtClean="0">
                <a:solidFill>
                  <a:schemeClr val="tx1"/>
                </a:solidFill>
                <a:latin typeface="+mn-lt"/>
                <a:ea typeface="+mn-ea"/>
                <a:cs typeface="+mn-cs"/>
              </a:rPr>
              <a:t>production</a:t>
            </a:r>
            <a:r>
              <a:rPr lang="da-DK" sz="1200" kern="1200" baseline="0" dirty="0" smtClean="0">
                <a:solidFill>
                  <a:schemeClr val="tx1"/>
                </a:solidFill>
                <a:latin typeface="+mn-lt"/>
                <a:ea typeface="+mn-ea"/>
                <a:cs typeface="+mn-cs"/>
              </a:rPr>
              <a:t> service </a:t>
            </a:r>
            <a:r>
              <a:rPr lang="da-DK" sz="1200" kern="1200" baseline="0" dirty="0" err="1" smtClean="0">
                <a:solidFill>
                  <a:schemeClr val="tx1"/>
                </a:solidFill>
                <a:latin typeface="+mn-lt"/>
                <a:ea typeface="+mn-ea"/>
                <a:cs typeface="+mn-cs"/>
              </a:rPr>
              <a:t>will</a:t>
            </a:r>
            <a:r>
              <a:rPr lang="da-DK" sz="1200" kern="1200" baseline="0" dirty="0" smtClean="0">
                <a:solidFill>
                  <a:schemeClr val="tx1"/>
                </a:solidFill>
                <a:latin typeface="+mn-lt"/>
                <a:ea typeface="+mn-ea"/>
                <a:cs typeface="+mn-cs"/>
              </a:rPr>
              <a:t> look </a:t>
            </a:r>
            <a:r>
              <a:rPr lang="da-DK" sz="1200" kern="1200" baseline="0" dirty="0" err="1" smtClean="0">
                <a:solidFill>
                  <a:schemeClr val="tx1"/>
                </a:solidFill>
                <a:latin typeface="+mn-lt"/>
                <a:ea typeface="+mn-ea"/>
                <a:cs typeface="+mn-cs"/>
              </a:rPr>
              <a:t>like</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how</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much</a:t>
            </a:r>
            <a:r>
              <a:rPr lang="da-DK" sz="1200" kern="1200" baseline="0" dirty="0" smtClean="0">
                <a:solidFill>
                  <a:schemeClr val="tx1"/>
                </a:solidFill>
                <a:latin typeface="+mn-lt"/>
                <a:ea typeface="+mn-ea"/>
                <a:cs typeface="+mn-cs"/>
              </a:rPr>
              <a:t> it </a:t>
            </a:r>
            <a:r>
              <a:rPr lang="da-DK" sz="1200" kern="1200" baseline="0" dirty="0" err="1" smtClean="0">
                <a:solidFill>
                  <a:schemeClr val="tx1"/>
                </a:solidFill>
                <a:latin typeface="+mn-lt"/>
                <a:ea typeface="+mn-ea"/>
                <a:cs typeface="+mn-cs"/>
              </a:rPr>
              <a:t>will</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cost</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what</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its</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boundaries</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will</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be</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how</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we’ll</a:t>
            </a:r>
            <a:r>
              <a:rPr lang="da-DK" sz="1200" kern="1200" baseline="0" dirty="0" smtClean="0">
                <a:solidFill>
                  <a:schemeClr val="tx1"/>
                </a:solidFill>
                <a:latin typeface="+mn-lt"/>
                <a:ea typeface="+mn-ea"/>
                <a:cs typeface="+mn-cs"/>
              </a:rPr>
              <a:t> set it up </a:t>
            </a:r>
            <a:r>
              <a:rPr lang="da-DK" sz="1200" kern="1200" baseline="0" dirty="0" err="1" smtClean="0">
                <a:solidFill>
                  <a:schemeClr val="tx1"/>
                </a:solidFill>
                <a:latin typeface="+mn-lt"/>
                <a:ea typeface="+mn-ea"/>
                <a:cs typeface="+mn-cs"/>
              </a:rPr>
              <a:t>technically</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We’re</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treading</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carefully</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here</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because</a:t>
            </a:r>
            <a:r>
              <a:rPr lang="da-DK" sz="1200" kern="1200" baseline="0" dirty="0" smtClean="0">
                <a:solidFill>
                  <a:schemeClr val="tx1"/>
                </a:solidFill>
                <a:latin typeface="+mn-lt"/>
                <a:ea typeface="+mn-ea"/>
                <a:cs typeface="+mn-cs"/>
              </a:rPr>
              <a:t> of </a:t>
            </a:r>
            <a:r>
              <a:rPr lang="da-DK" sz="1200" kern="1200" baseline="0" dirty="0" err="1" smtClean="0">
                <a:solidFill>
                  <a:schemeClr val="tx1"/>
                </a:solidFill>
                <a:latin typeface="+mn-lt"/>
                <a:ea typeface="+mn-ea"/>
                <a:cs typeface="+mn-cs"/>
              </a:rPr>
              <a:t>our</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past</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experience</a:t>
            </a:r>
            <a:r>
              <a:rPr lang="da-DK" sz="1200" kern="1200" baseline="0" dirty="0" smtClean="0">
                <a:solidFill>
                  <a:schemeClr val="tx1"/>
                </a:solidFill>
                <a:latin typeface="+mn-lt"/>
                <a:ea typeface="+mn-ea"/>
                <a:cs typeface="+mn-cs"/>
              </a:rPr>
              <a:t>. I </a:t>
            </a:r>
            <a:r>
              <a:rPr lang="da-DK" sz="1200" kern="1200" baseline="0" dirty="0" err="1" smtClean="0">
                <a:solidFill>
                  <a:schemeClr val="tx1"/>
                </a:solidFill>
                <a:latin typeface="+mn-lt"/>
                <a:ea typeface="+mn-ea"/>
                <a:cs typeface="+mn-cs"/>
              </a:rPr>
              <a:t>think</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that’s</a:t>
            </a:r>
            <a:r>
              <a:rPr lang="da-DK" sz="1200" kern="1200" baseline="0" dirty="0" smtClean="0">
                <a:solidFill>
                  <a:schemeClr val="tx1"/>
                </a:solidFill>
                <a:latin typeface="+mn-lt"/>
                <a:ea typeface="+mn-ea"/>
                <a:cs typeface="+mn-cs"/>
              </a:rPr>
              <a:t> OK. </a:t>
            </a:r>
            <a:r>
              <a:rPr lang="da-DK" sz="1200" kern="1200" baseline="0" dirty="0" err="1" smtClean="0">
                <a:solidFill>
                  <a:schemeClr val="tx1"/>
                </a:solidFill>
                <a:latin typeface="+mn-lt"/>
                <a:ea typeface="+mn-ea"/>
                <a:cs typeface="+mn-cs"/>
              </a:rPr>
              <a:t>Our</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first</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goal</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again</a:t>
            </a:r>
            <a:r>
              <a:rPr lang="da-DK" sz="1200" kern="1200" baseline="0" dirty="0" smtClean="0">
                <a:solidFill>
                  <a:schemeClr val="tx1"/>
                </a:solidFill>
                <a:latin typeface="+mn-lt"/>
                <a:ea typeface="+mn-ea"/>
                <a:cs typeface="+mn-cs"/>
              </a:rPr>
              <a:t>, is </a:t>
            </a:r>
            <a:r>
              <a:rPr lang="da-DK" sz="1200" kern="1200" baseline="0" dirty="0" err="1" smtClean="0">
                <a:solidFill>
                  <a:schemeClr val="tx1"/>
                </a:solidFill>
                <a:latin typeface="+mn-lt"/>
                <a:ea typeface="+mn-ea"/>
                <a:cs typeface="+mn-cs"/>
              </a:rPr>
              <a:t>sustainability</a:t>
            </a:r>
            <a:r>
              <a:rPr lang="da-DK" sz="1200" kern="1200" baseline="0" dirty="0" smtClean="0">
                <a:solidFill>
                  <a:schemeClr val="tx1"/>
                </a:solidFill>
                <a:latin typeface="+mn-lt"/>
                <a:ea typeface="+mn-ea"/>
                <a:cs typeface="+mn-cs"/>
              </a:rPr>
              <a:t> and </a:t>
            </a:r>
            <a:r>
              <a:rPr lang="da-DK" sz="1200" kern="1200" baseline="0" dirty="0" err="1" smtClean="0">
                <a:solidFill>
                  <a:schemeClr val="tx1"/>
                </a:solidFill>
                <a:latin typeface="+mn-lt"/>
                <a:ea typeface="+mn-ea"/>
                <a:cs typeface="+mn-cs"/>
              </a:rPr>
              <a:t>scalability</a:t>
            </a:r>
            <a:r>
              <a:rPr lang="da-DK" sz="1200" kern="1200" baseline="0" dirty="0" smtClean="0">
                <a:solidFill>
                  <a:schemeClr val="tx1"/>
                </a:solidFill>
                <a:latin typeface="+mn-lt"/>
                <a:ea typeface="+mn-ea"/>
                <a:cs typeface="+mn-cs"/>
              </a:rPr>
              <a:t>.</a:t>
            </a:r>
          </a:p>
          <a:p>
            <a:r>
              <a:rPr lang="da-DK" sz="1200" kern="1200" baseline="0" dirty="0" err="1" smtClean="0">
                <a:solidFill>
                  <a:schemeClr val="tx1"/>
                </a:solidFill>
                <a:latin typeface="+mn-lt"/>
                <a:ea typeface="+mn-ea"/>
                <a:cs typeface="+mn-cs"/>
              </a:rPr>
              <a:t>Also</a:t>
            </a:r>
            <a:r>
              <a:rPr lang="da-DK" sz="1200" kern="1200" baseline="0" dirty="0" smtClean="0">
                <a:solidFill>
                  <a:schemeClr val="tx1"/>
                </a:solidFill>
                <a:latin typeface="+mn-lt"/>
                <a:ea typeface="+mn-ea"/>
                <a:cs typeface="+mn-cs"/>
              </a:rPr>
              <a:t> to </a:t>
            </a:r>
            <a:r>
              <a:rPr lang="da-DK" sz="1200" kern="1200" baseline="0" dirty="0" err="1" smtClean="0">
                <a:solidFill>
                  <a:schemeClr val="tx1"/>
                </a:solidFill>
                <a:latin typeface="+mn-lt"/>
                <a:ea typeface="+mn-ea"/>
                <a:cs typeface="+mn-cs"/>
              </a:rPr>
              <a:t>help</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us</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define</a:t>
            </a:r>
            <a:r>
              <a:rPr lang="da-DK" sz="1200" kern="1200" baseline="0" dirty="0" smtClean="0">
                <a:solidFill>
                  <a:schemeClr val="tx1"/>
                </a:solidFill>
                <a:latin typeface="+mn-lt"/>
                <a:ea typeface="+mn-ea"/>
                <a:cs typeface="+mn-cs"/>
              </a:rPr>
              <a:t> the 80% to cover </a:t>
            </a:r>
            <a:r>
              <a:rPr lang="da-DK" sz="1200" kern="1200" baseline="0" dirty="0" err="1" smtClean="0">
                <a:solidFill>
                  <a:schemeClr val="tx1"/>
                </a:solidFill>
                <a:latin typeface="+mn-lt"/>
                <a:ea typeface="+mn-ea"/>
                <a:cs typeface="+mn-cs"/>
              </a:rPr>
              <a:t>easily</a:t>
            </a:r>
            <a:r>
              <a:rPr lang="da-DK" sz="1200" kern="1200" baseline="0" dirty="0" smtClean="0">
                <a:solidFill>
                  <a:schemeClr val="tx1"/>
                </a:solidFill>
                <a:latin typeface="+mn-lt"/>
                <a:ea typeface="+mn-ea"/>
                <a:cs typeface="+mn-cs"/>
              </a:rPr>
              <a:t> and the 20% to </a:t>
            </a:r>
            <a:r>
              <a:rPr lang="da-DK" sz="1200" kern="1200" baseline="0" dirty="0" err="1" smtClean="0">
                <a:solidFill>
                  <a:schemeClr val="tx1"/>
                </a:solidFill>
                <a:latin typeface="+mn-lt"/>
                <a:ea typeface="+mn-ea"/>
                <a:cs typeface="+mn-cs"/>
              </a:rPr>
              <a:t>strategically</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focus</a:t>
            </a:r>
            <a:r>
              <a:rPr lang="da-DK" sz="1200" kern="1200" baseline="0" dirty="0" smtClean="0">
                <a:solidFill>
                  <a:schemeClr val="tx1"/>
                </a:solidFill>
                <a:latin typeface="+mn-lt"/>
                <a:ea typeface="+mn-ea"/>
                <a:cs typeface="+mn-cs"/>
              </a:rPr>
              <a:t> on</a:t>
            </a:r>
            <a:endParaRPr lang="da-DK" sz="1200" kern="1200" dirty="0" smtClean="0">
              <a:solidFill>
                <a:schemeClr val="tx1"/>
              </a:solidFill>
              <a:latin typeface="+mn-lt"/>
              <a:ea typeface="+mn-ea"/>
              <a:cs typeface="+mn-cs"/>
            </a:endParaRPr>
          </a:p>
          <a:p>
            <a:endParaRPr lang="da-DK" sz="1200" kern="1200" dirty="0" smtClean="0">
              <a:solidFill>
                <a:schemeClr val="tx1"/>
              </a:solidFill>
              <a:latin typeface="+mn-lt"/>
              <a:ea typeface="+mn-ea"/>
              <a:cs typeface="+mn-cs"/>
            </a:endParaRPr>
          </a:p>
          <a:p>
            <a:r>
              <a:rPr lang="da-DK" sz="1200" kern="1200" dirty="0" err="1" smtClean="0">
                <a:solidFill>
                  <a:schemeClr val="tx1"/>
                </a:solidFill>
                <a:latin typeface="+mn-lt"/>
                <a:ea typeface="+mn-ea"/>
                <a:cs typeface="+mn-cs"/>
              </a:rPr>
              <a:t>describe</a:t>
            </a:r>
            <a:r>
              <a:rPr lang="da-DK" sz="1200" kern="1200" dirty="0" smtClean="0">
                <a:solidFill>
                  <a:schemeClr val="tx1"/>
                </a:solidFill>
                <a:latin typeface="+mn-lt"/>
                <a:ea typeface="+mn-ea"/>
                <a:cs typeface="+mn-cs"/>
              </a:rPr>
              <a:t> </a:t>
            </a:r>
            <a:r>
              <a:rPr lang="da-DK" sz="1200" kern="1200" dirty="0" err="1" smtClean="0">
                <a:solidFill>
                  <a:schemeClr val="tx1"/>
                </a:solidFill>
                <a:latin typeface="+mn-lt"/>
                <a:ea typeface="+mn-ea"/>
                <a:cs typeface="+mn-cs"/>
              </a:rPr>
              <a:t>scope</a:t>
            </a:r>
            <a:r>
              <a:rPr lang="da-DK" sz="1200" kern="1200" dirty="0" smtClean="0">
                <a:solidFill>
                  <a:schemeClr val="tx1"/>
                </a:solidFill>
                <a:latin typeface="+mn-lt"/>
                <a:ea typeface="+mn-ea"/>
                <a:cs typeface="+mn-cs"/>
              </a:rPr>
              <a:t> for </a:t>
            </a:r>
            <a:r>
              <a:rPr lang="da-DK" sz="1200" kern="1200" dirty="0" err="1" smtClean="0">
                <a:solidFill>
                  <a:schemeClr val="tx1"/>
                </a:solidFill>
                <a:latin typeface="+mn-lt"/>
                <a:ea typeface="+mn-ea"/>
                <a:cs typeface="+mn-cs"/>
              </a:rPr>
              <a:t>faculty</a:t>
            </a:r>
            <a:r>
              <a:rPr lang="da-DK" sz="1200" kern="1200" dirty="0" smtClean="0">
                <a:solidFill>
                  <a:schemeClr val="tx1"/>
                </a:solidFill>
                <a:latin typeface="+mn-lt"/>
                <a:ea typeface="+mn-ea"/>
                <a:cs typeface="+mn-cs"/>
              </a:rPr>
              <a:t> </a:t>
            </a:r>
            <a:r>
              <a:rPr lang="da-DK" sz="1200" kern="1200" dirty="0" err="1" smtClean="0">
                <a:solidFill>
                  <a:schemeClr val="tx1"/>
                </a:solidFill>
                <a:latin typeface="+mn-lt"/>
                <a:ea typeface="+mn-ea"/>
                <a:cs typeface="+mn-cs"/>
              </a:rPr>
              <a:t>projects</a:t>
            </a:r>
            <a:r>
              <a:rPr lang="da-DK" sz="1200" kern="1200" dirty="0" smtClean="0">
                <a:solidFill>
                  <a:schemeClr val="tx1"/>
                </a:solidFill>
                <a:latin typeface="+mn-lt"/>
                <a:ea typeface="+mn-ea"/>
                <a:cs typeface="+mn-cs"/>
              </a:rPr>
              <a:t>, </a:t>
            </a:r>
            <a:r>
              <a:rPr lang="da-DK" sz="1200" kern="1200" dirty="0" err="1" smtClean="0">
                <a:solidFill>
                  <a:schemeClr val="tx1"/>
                </a:solidFill>
                <a:latin typeface="+mn-lt"/>
                <a:ea typeface="+mn-ea"/>
                <a:cs typeface="+mn-cs"/>
              </a:rPr>
              <a:t>library</a:t>
            </a:r>
            <a:r>
              <a:rPr lang="da-DK" sz="1200" kern="1200" dirty="0" smtClean="0">
                <a:solidFill>
                  <a:schemeClr val="tx1"/>
                </a:solidFill>
                <a:latin typeface="+mn-lt"/>
                <a:ea typeface="+mn-ea"/>
                <a:cs typeface="+mn-cs"/>
              </a:rPr>
              <a:t> </a:t>
            </a:r>
            <a:r>
              <a:rPr lang="da-DK" sz="1200" kern="1200" dirty="0" err="1" smtClean="0">
                <a:solidFill>
                  <a:schemeClr val="tx1"/>
                </a:solidFill>
                <a:latin typeface="+mn-lt"/>
                <a:ea typeface="+mn-ea"/>
                <a:cs typeface="+mn-cs"/>
              </a:rPr>
              <a:t>exhibits</a:t>
            </a:r>
            <a:endParaRPr lang="da-DK" sz="1200" kern="1200" dirty="0" smtClean="0">
              <a:solidFill>
                <a:schemeClr val="tx1"/>
              </a:solidFill>
              <a:latin typeface="+mn-lt"/>
              <a:ea typeface="+mn-ea"/>
              <a:cs typeface="+mn-cs"/>
            </a:endParaRPr>
          </a:p>
          <a:p>
            <a:endParaRPr lang="da-DK" sz="1200" kern="1200" dirty="0" smtClean="0">
              <a:solidFill>
                <a:schemeClr val="tx1"/>
              </a:solidFill>
              <a:latin typeface="+mn-lt"/>
              <a:ea typeface="+mn-ea"/>
              <a:cs typeface="+mn-cs"/>
            </a:endParaRPr>
          </a:p>
          <a:p>
            <a:r>
              <a:rPr lang="da-DK" sz="1200" kern="1200" dirty="0" smtClean="0">
                <a:solidFill>
                  <a:schemeClr val="tx1"/>
                </a:solidFill>
                <a:latin typeface="+mn-lt"/>
                <a:ea typeface="+mn-ea"/>
                <a:cs typeface="+mn-cs"/>
              </a:rPr>
              <a:t>Resources</a:t>
            </a:r>
          </a:p>
          <a:p>
            <a:pPr marL="171450" indent="-171450">
              <a:buFontTx/>
              <a:buChar char="-"/>
            </a:pPr>
            <a:r>
              <a:rPr lang="da-DK" sz="1200" kern="1200" dirty="0" smtClean="0">
                <a:solidFill>
                  <a:schemeClr val="tx1"/>
                </a:solidFill>
                <a:latin typeface="+mn-lt"/>
                <a:ea typeface="+mn-ea"/>
                <a:cs typeface="+mn-cs"/>
              </a:rPr>
              <a:t>Library systems</a:t>
            </a:r>
            <a:r>
              <a:rPr lang="da-DK" sz="1200" kern="1200" baseline="0" dirty="0" smtClean="0">
                <a:solidFill>
                  <a:schemeClr val="tx1"/>
                </a:solidFill>
                <a:latin typeface="+mn-lt"/>
                <a:ea typeface="+mn-ea"/>
                <a:cs typeface="+mn-cs"/>
              </a:rPr>
              <a:t> for system </a:t>
            </a:r>
            <a:r>
              <a:rPr lang="da-DK" sz="1200" kern="1200" baseline="0" dirty="0" err="1" smtClean="0">
                <a:solidFill>
                  <a:schemeClr val="tx1"/>
                </a:solidFill>
                <a:latin typeface="+mn-lt"/>
                <a:ea typeface="+mn-ea"/>
                <a:cs typeface="+mn-cs"/>
              </a:rPr>
              <a:t>setup</a:t>
            </a:r>
            <a:r>
              <a:rPr lang="da-DK" sz="1200" kern="1200" baseline="0" dirty="0" smtClean="0">
                <a:solidFill>
                  <a:schemeClr val="tx1"/>
                </a:solidFill>
                <a:latin typeface="+mn-lt"/>
                <a:ea typeface="+mn-ea"/>
                <a:cs typeface="+mn-cs"/>
              </a:rPr>
              <a:t> (4 </a:t>
            </a:r>
            <a:r>
              <a:rPr lang="da-DK" sz="1200" kern="1200" baseline="0" dirty="0" err="1" smtClean="0">
                <a:solidFill>
                  <a:schemeClr val="tx1"/>
                </a:solidFill>
                <a:latin typeface="+mn-lt"/>
                <a:ea typeface="+mn-ea"/>
                <a:cs typeface="+mn-cs"/>
              </a:rPr>
              <a:t>instances</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plugin</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work</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customization</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work</a:t>
            </a:r>
            <a:endParaRPr lang="da-DK" sz="1200" kern="1200" baseline="0" dirty="0" smtClean="0">
              <a:solidFill>
                <a:schemeClr val="tx1"/>
              </a:solidFill>
              <a:latin typeface="+mn-lt"/>
              <a:ea typeface="+mn-ea"/>
              <a:cs typeface="+mn-cs"/>
            </a:endParaRPr>
          </a:p>
          <a:p>
            <a:pPr marL="0" indent="0">
              <a:buFontTx/>
              <a:buNone/>
            </a:pP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some</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focused</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startup</a:t>
            </a:r>
            <a:r>
              <a:rPr lang="da-DK" sz="1200" kern="1200" baseline="0" dirty="0" smtClean="0">
                <a:solidFill>
                  <a:schemeClr val="tx1"/>
                </a:solidFill>
                <a:latin typeface="+mn-lt"/>
                <a:ea typeface="+mn-ea"/>
                <a:cs typeface="+mn-cs"/>
              </a:rPr>
              <a:t> time from </a:t>
            </a:r>
            <a:r>
              <a:rPr lang="da-DK" sz="1200" kern="1200" baseline="0" dirty="0" err="1" smtClean="0">
                <a:solidFill>
                  <a:schemeClr val="tx1"/>
                </a:solidFill>
                <a:latin typeface="+mn-lt"/>
                <a:ea typeface="+mn-ea"/>
                <a:cs typeface="+mn-cs"/>
              </a:rPr>
              <a:t>sysadmin</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less</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than</a:t>
            </a:r>
            <a:r>
              <a:rPr lang="da-DK" sz="1200" kern="1200" baseline="0" dirty="0" smtClean="0">
                <a:solidFill>
                  <a:schemeClr val="tx1"/>
                </a:solidFill>
                <a:latin typeface="+mn-lt"/>
                <a:ea typeface="+mn-ea"/>
                <a:cs typeface="+mn-cs"/>
              </a:rPr>
              <a:t> a </a:t>
            </a:r>
            <a:r>
              <a:rPr lang="da-DK" sz="1200" kern="1200" baseline="0" dirty="0" err="1" smtClean="0">
                <a:solidFill>
                  <a:schemeClr val="tx1"/>
                </a:solidFill>
                <a:latin typeface="+mn-lt"/>
                <a:ea typeface="+mn-ea"/>
                <a:cs typeface="+mn-cs"/>
              </a:rPr>
              <a:t>full</a:t>
            </a:r>
            <a:r>
              <a:rPr lang="da-DK" sz="1200" kern="1200" baseline="0" dirty="0" smtClean="0">
                <a:solidFill>
                  <a:schemeClr val="tx1"/>
                </a:solidFill>
                <a:latin typeface="+mn-lt"/>
                <a:ea typeface="+mn-ea"/>
                <a:cs typeface="+mn-cs"/>
              </a:rPr>
              <a:t> time person </a:t>
            </a:r>
            <a:r>
              <a:rPr lang="da-DK" sz="1200" kern="1200" baseline="0" dirty="0" err="1" smtClean="0">
                <a:solidFill>
                  <a:schemeClr val="tx1"/>
                </a:solidFill>
                <a:latin typeface="+mn-lt"/>
                <a:ea typeface="+mn-ea"/>
                <a:cs typeface="+mn-cs"/>
              </a:rPr>
              <a:t>tho</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then</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some</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maintenance</a:t>
            </a:r>
            <a:r>
              <a:rPr lang="da-DK" sz="1200" kern="1200" baseline="0" dirty="0" smtClean="0">
                <a:solidFill>
                  <a:schemeClr val="tx1"/>
                </a:solidFill>
                <a:latin typeface="+mn-lt"/>
                <a:ea typeface="+mn-ea"/>
                <a:cs typeface="+mn-cs"/>
              </a:rPr>
              <a:t>)</a:t>
            </a:r>
          </a:p>
          <a:p>
            <a:pPr marL="0" indent="0">
              <a:buFontTx/>
              <a:buNone/>
            </a:pPr>
            <a:r>
              <a:rPr lang="da-DK" sz="1200" kern="1200" baseline="0" dirty="0" smtClean="0">
                <a:solidFill>
                  <a:schemeClr val="tx1"/>
                </a:solidFill>
                <a:latin typeface="+mn-lt"/>
                <a:ea typeface="+mn-ea"/>
                <a:cs typeface="+mn-cs"/>
              </a:rPr>
              <a:t>-- 10 </a:t>
            </a:r>
            <a:r>
              <a:rPr lang="da-DK" sz="1200" kern="1200" baseline="0" dirty="0" err="1" smtClean="0">
                <a:solidFill>
                  <a:schemeClr val="tx1"/>
                </a:solidFill>
                <a:latin typeface="+mn-lt"/>
                <a:ea typeface="+mn-ea"/>
                <a:cs typeface="+mn-cs"/>
              </a:rPr>
              <a:t>hrs</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mo</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appdev</a:t>
            </a:r>
            <a:r>
              <a:rPr lang="da-DK" sz="1200" kern="1200" baseline="0" dirty="0" smtClean="0">
                <a:solidFill>
                  <a:schemeClr val="tx1"/>
                </a:solidFill>
                <a:latin typeface="+mn-lt"/>
                <a:ea typeface="+mn-ea"/>
                <a:cs typeface="+mn-cs"/>
              </a:rPr>
              <a:t> time</a:t>
            </a:r>
          </a:p>
          <a:p>
            <a:pPr marL="171450" indent="-171450">
              <a:buFontTx/>
              <a:buChar char="-"/>
            </a:pPr>
            <a:r>
              <a:rPr lang="da-DK" sz="1200" kern="1200" baseline="0" dirty="0" smtClean="0">
                <a:solidFill>
                  <a:schemeClr val="tx1"/>
                </a:solidFill>
                <a:latin typeface="+mn-lt"/>
                <a:ea typeface="+mn-ea"/>
                <a:cs typeface="+mn-cs"/>
              </a:rPr>
              <a:t>CDLA </a:t>
            </a:r>
            <a:r>
              <a:rPr lang="da-DK" sz="1200" kern="1200" baseline="0" dirty="0" err="1" smtClean="0">
                <a:solidFill>
                  <a:schemeClr val="tx1"/>
                </a:solidFill>
                <a:latin typeface="+mn-lt"/>
                <a:ea typeface="+mn-ea"/>
                <a:cs typeface="+mn-cs"/>
              </a:rPr>
              <a:t>staff</a:t>
            </a:r>
            <a:r>
              <a:rPr lang="da-DK" sz="1200" kern="1200" baseline="0" dirty="0" smtClean="0">
                <a:solidFill>
                  <a:schemeClr val="tx1"/>
                </a:solidFill>
                <a:latin typeface="+mn-lt"/>
                <a:ea typeface="+mn-ea"/>
                <a:cs typeface="+mn-cs"/>
              </a:rPr>
              <a:t> for </a:t>
            </a:r>
            <a:r>
              <a:rPr lang="da-DK" sz="1200" kern="1200" baseline="0" dirty="0" err="1" smtClean="0">
                <a:solidFill>
                  <a:schemeClr val="tx1"/>
                </a:solidFill>
                <a:latin typeface="+mn-lt"/>
                <a:ea typeface="+mn-ea"/>
                <a:cs typeface="+mn-cs"/>
              </a:rPr>
              <a:t>user</a:t>
            </a:r>
            <a:r>
              <a:rPr lang="da-DK" sz="1200" kern="1200" baseline="0" dirty="0" smtClean="0">
                <a:solidFill>
                  <a:schemeClr val="tx1"/>
                </a:solidFill>
                <a:latin typeface="+mn-lt"/>
                <a:ea typeface="+mn-ea"/>
                <a:cs typeface="+mn-cs"/>
              </a:rPr>
              <a:t> management, </a:t>
            </a:r>
            <a:r>
              <a:rPr lang="da-DK" sz="1200" kern="1200" baseline="0" dirty="0" err="1" smtClean="0">
                <a:solidFill>
                  <a:schemeClr val="tx1"/>
                </a:solidFill>
                <a:latin typeface="+mn-lt"/>
                <a:ea typeface="+mn-ea"/>
                <a:cs typeface="+mn-cs"/>
              </a:rPr>
              <a:t>theme</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development</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training</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assessment</a:t>
            </a:r>
            <a:endParaRPr lang="da-DK" sz="1200" kern="1200" baseline="0" dirty="0" smtClean="0">
              <a:solidFill>
                <a:schemeClr val="tx1"/>
              </a:solidFill>
              <a:latin typeface="+mn-lt"/>
              <a:ea typeface="+mn-ea"/>
              <a:cs typeface="+mn-cs"/>
            </a:endParaRPr>
          </a:p>
          <a:p>
            <a:pPr marL="0" indent="0">
              <a:buFontTx/>
              <a:buNone/>
            </a:pPr>
            <a:r>
              <a:rPr lang="da-DK" sz="1200" kern="1200" baseline="0" dirty="0" smtClean="0">
                <a:solidFill>
                  <a:schemeClr val="tx1"/>
                </a:solidFill>
                <a:latin typeface="+mn-lt"/>
                <a:ea typeface="+mn-ea"/>
                <a:cs typeface="+mn-cs"/>
              </a:rPr>
              <a:t>-- ~10% of </a:t>
            </a:r>
            <a:r>
              <a:rPr lang="da-DK" sz="1200" kern="1200" baseline="0" dirty="0" err="1" smtClean="0">
                <a:solidFill>
                  <a:schemeClr val="tx1"/>
                </a:solidFill>
                <a:latin typeface="+mn-lt"/>
                <a:ea typeface="+mn-ea"/>
                <a:cs typeface="+mn-cs"/>
              </a:rPr>
              <a:t>my</a:t>
            </a:r>
            <a:r>
              <a:rPr lang="da-DK" sz="1200" kern="1200" baseline="0" dirty="0" smtClean="0">
                <a:solidFill>
                  <a:schemeClr val="tx1"/>
                </a:solidFill>
                <a:latin typeface="+mn-lt"/>
                <a:ea typeface="+mn-ea"/>
                <a:cs typeface="+mn-cs"/>
              </a:rPr>
              <a:t> time and </a:t>
            </a:r>
            <a:r>
              <a:rPr lang="da-DK" sz="1200" kern="1200" baseline="0" dirty="0" err="1" smtClean="0">
                <a:solidFill>
                  <a:schemeClr val="tx1"/>
                </a:solidFill>
                <a:latin typeface="+mn-lt"/>
                <a:ea typeface="+mn-ea"/>
                <a:cs typeface="+mn-cs"/>
              </a:rPr>
              <a:t>Natasha’s</a:t>
            </a:r>
            <a:r>
              <a:rPr lang="da-DK" sz="1200" kern="1200" baseline="0" dirty="0" smtClean="0">
                <a:solidFill>
                  <a:schemeClr val="tx1"/>
                </a:solidFill>
                <a:latin typeface="+mn-lt"/>
                <a:ea typeface="+mn-ea"/>
                <a:cs typeface="+mn-cs"/>
              </a:rPr>
              <a:t>, ~5% of </a:t>
            </a:r>
            <a:r>
              <a:rPr lang="da-DK" sz="1200" kern="1200" baseline="0" dirty="0" err="1" smtClean="0">
                <a:solidFill>
                  <a:schemeClr val="tx1"/>
                </a:solidFill>
                <a:latin typeface="+mn-lt"/>
                <a:ea typeface="+mn-ea"/>
                <a:cs typeface="+mn-cs"/>
              </a:rPr>
              <a:t>Mike’s</a:t>
            </a:r>
            <a:r>
              <a:rPr lang="da-DK" sz="1200" kern="1200" baseline="0" dirty="0" smtClean="0">
                <a:solidFill>
                  <a:schemeClr val="tx1"/>
                </a:solidFill>
                <a:latin typeface="+mn-lt"/>
                <a:ea typeface="+mn-ea"/>
                <a:cs typeface="+mn-cs"/>
              </a:rPr>
              <a:t>,, 10 </a:t>
            </a:r>
            <a:r>
              <a:rPr lang="da-DK" sz="1200" kern="1200" baseline="0" dirty="0" err="1" smtClean="0">
                <a:solidFill>
                  <a:schemeClr val="tx1"/>
                </a:solidFill>
                <a:latin typeface="+mn-lt"/>
                <a:ea typeface="+mn-ea"/>
                <a:cs typeface="+mn-cs"/>
              </a:rPr>
              <a:t>hrs</a:t>
            </a:r>
            <a:r>
              <a:rPr lang="da-DK" sz="1200" kern="1200" baseline="0" dirty="0" smtClean="0">
                <a:solidFill>
                  <a:schemeClr val="tx1"/>
                </a:solidFill>
                <a:latin typeface="+mn-lt"/>
                <a:ea typeface="+mn-ea"/>
                <a:cs typeface="+mn-cs"/>
              </a:rPr>
              <a:t>/</a:t>
            </a:r>
            <a:r>
              <a:rPr lang="da-DK" sz="1200" kern="1200" baseline="0" dirty="0" err="1" smtClean="0">
                <a:solidFill>
                  <a:schemeClr val="tx1"/>
                </a:solidFill>
                <a:latin typeface="+mn-lt"/>
                <a:ea typeface="+mn-ea"/>
                <a:cs typeface="+mn-cs"/>
              </a:rPr>
              <a:t>wk</a:t>
            </a:r>
            <a:r>
              <a:rPr lang="da-DK" sz="1200" kern="1200" baseline="0" dirty="0" smtClean="0">
                <a:solidFill>
                  <a:schemeClr val="tx1"/>
                </a:solidFill>
                <a:latin typeface="+mn-lt"/>
                <a:ea typeface="+mn-ea"/>
                <a:cs typeface="+mn-cs"/>
              </a:rPr>
              <a:t> from CALA, </a:t>
            </a:r>
            <a:r>
              <a:rPr lang="da-DK" sz="1200" kern="1200" baseline="0" dirty="0" err="1" smtClean="0">
                <a:solidFill>
                  <a:schemeClr val="tx1"/>
                </a:solidFill>
                <a:latin typeface="+mn-lt"/>
                <a:ea typeface="+mn-ea"/>
                <a:cs typeface="+mn-cs"/>
              </a:rPr>
              <a:t>ca</a:t>
            </a:r>
            <a:r>
              <a:rPr lang="da-DK" sz="1200" kern="1200" baseline="0" dirty="0" smtClean="0">
                <a:solidFill>
                  <a:schemeClr val="tx1"/>
                </a:solidFill>
                <a:latin typeface="+mn-lt"/>
                <a:ea typeface="+mn-ea"/>
                <a:cs typeface="+mn-cs"/>
              </a:rPr>
              <a:t> 10 </a:t>
            </a:r>
            <a:r>
              <a:rPr lang="da-DK" sz="1200" kern="1200" baseline="0" dirty="0" err="1" smtClean="0">
                <a:solidFill>
                  <a:schemeClr val="tx1"/>
                </a:solidFill>
                <a:latin typeface="+mn-lt"/>
                <a:ea typeface="+mn-ea"/>
                <a:cs typeface="+mn-cs"/>
              </a:rPr>
              <a:t>hrs</a:t>
            </a:r>
            <a:r>
              <a:rPr lang="da-DK" sz="1200" kern="1200" baseline="0" dirty="0" smtClean="0">
                <a:solidFill>
                  <a:schemeClr val="tx1"/>
                </a:solidFill>
                <a:latin typeface="+mn-lt"/>
                <a:ea typeface="+mn-ea"/>
                <a:cs typeface="+mn-cs"/>
              </a:rPr>
              <a:t>/</a:t>
            </a:r>
            <a:r>
              <a:rPr lang="da-DK" sz="1200" kern="1200" baseline="0" dirty="0" err="1" smtClean="0">
                <a:solidFill>
                  <a:schemeClr val="tx1"/>
                </a:solidFill>
                <a:latin typeface="+mn-lt"/>
                <a:ea typeface="+mn-ea"/>
                <a:cs typeface="+mn-cs"/>
              </a:rPr>
              <a:t>wk</a:t>
            </a:r>
            <a:r>
              <a:rPr lang="da-DK" sz="1200" kern="1200" baseline="0" dirty="0" smtClean="0">
                <a:solidFill>
                  <a:schemeClr val="tx1"/>
                </a:solidFill>
                <a:latin typeface="+mn-lt"/>
                <a:ea typeface="+mn-ea"/>
                <a:cs typeface="+mn-cs"/>
              </a:rPr>
              <a:t> of a student</a:t>
            </a:r>
          </a:p>
          <a:p>
            <a:endParaRPr lang="da-DK" sz="1200" kern="1200" dirty="0" smtClean="0">
              <a:solidFill>
                <a:schemeClr val="tx1"/>
              </a:solidFill>
              <a:latin typeface="+mn-lt"/>
              <a:ea typeface="+mn-ea"/>
              <a:cs typeface="+mn-cs"/>
            </a:endParaRPr>
          </a:p>
          <a:p>
            <a:r>
              <a:rPr lang="da-DK" sz="1200" kern="1200" dirty="0" err="1" smtClean="0">
                <a:solidFill>
                  <a:schemeClr val="tx1"/>
                </a:solidFill>
                <a:latin typeface="+mn-lt"/>
                <a:ea typeface="+mn-ea"/>
                <a:cs typeface="+mn-cs"/>
              </a:rPr>
              <a:t>Assessment</a:t>
            </a:r>
            <a:endParaRPr lang="da-DK" sz="1200" kern="1200" dirty="0" smtClean="0">
              <a:solidFill>
                <a:schemeClr val="tx1"/>
              </a:solidFill>
              <a:latin typeface="+mn-lt"/>
              <a:ea typeface="+mn-ea"/>
              <a:cs typeface="+mn-cs"/>
            </a:endParaRPr>
          </a:p>
          <a:p>
            <a:pPr marL="171450" indent="-171450">
              <a:buFontTx/>
              <a:buChar char="-"/>
            </a:pPr>
            <a:r>
              <a:rPr lang="da-DK" sz="1200" kern="1200" baseline="0" dirty="0" smtClean="0">
                <a:solidFill>
                  <a:schemeClr val="tx1"/>
                </a:solidFill>
                <a:latin typeface="+mn-lt"/>
                <a:ea typeface="+mn-ea"/>
                <a:cs typeface="+mn-cs"/>
              </a:rPr>
              <a:t>Interviews with pilot testers, </a:t>
            </a:r>
            <a:r>
              <a:rPr lang="da-DK" sz="1200" kern="1200" baseline="0" dirty="0" err="1" smtClean="0">
                <a:solidFill>
                  <a:schemeClr val="tx1"/>
                </a:solidFill>
                <a:latin typeface="+mn-lt"/>
                <a:ea typeface="+mn-ea"/>
                <a:cs typeface="+mn-cs"/>
              </a:rPr>
              <a:t>other</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scholars</a:t>
            </a:r>
            <a:r>
              <a:rPr lang="da-DK" sz="1200" kern="1200" baseline="0" dirty="0" smtClean="0">
                <a:solidFill>
                  <a:schemeClr val="tx1"/>
                </a:solidFill>
                <a:latin typeface="+mn-lt"/>
                <a:ea typeface="+mn-ea"/>
                <a:cs typeface="+mn-cs"/>
              </a:rPr>
              <a:t> w/ </a:t>
            </a:r>
            <a:r>
              <a:rPr lang="da-DK" sz="1200" kern="1200" baseline="0" dirty="0" err="1" smtClean="0">
                <a:solidFill>
                  <a:schemeClr val="tx1"/>
                </a:solidFill>
                <a:latin typeface="+mn-lt"/>
                <a:ea typeface="+mn-ea"/>
                <a:cs typeface="+mn-cs"/>
              </a:rPr>
              <a:t>dh</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experience</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library</a:t>
            </a:r>
            <a:r>
              <a:rPr lang="da-DK" sz="1200" kern="1200" baseline="0" dirty="0" smtClean="0">
                <a:solidFill>
                  <a:schemeClr val="tx1"/>
                </a:solidFill>
                <a:latin typeface="+mn-lt"/>
                <a:ea typeface="+mn-ea"/>
                <a:cs typeface="+mn-cs"/>
              </a:rPr>
              <a:t> systems</a:t>
            </a:r>
          </a:p>
          <a:p>
            <a:pPr marL="171450" indent="-171450">
              <a:buFontTx/>
              <a:buChar char="-"/>
            </a:pPr>
            <a:r>
              <a:rPr lang="da-DK" sz="1200" kern="1200" baseline="0" dirty="0" smtClean="0">
                <a:solidFill>
                  <a:schemeClr val="tx1"/>
                </a:solidFill>
                <a:latin typeface="+mn-lt"/>
                <a:ea typeface="+mn-ea"/>
                <a:cs typeface="+mn-cs"/>
              </a:rPr>
              <a:t>Group </a:t>
            </a:r>
            <a:r>
              <a:rPr lang="da-DK" sz="1200" kern="1200" baseline="0" dirty="0" err="1" smtClean="0">
                <a:solidFill>
                  <a:schemeClr val="tx1"/>
                </a:solidFill>
                <a:latin typeface="+mn-lt"/>
                <a:ea typeface="+mn-ea"/>
                <a:cs typeface="+mn-cs"/>
              </a:rPr>
              <a:t>review</a:t>
            </a:r>
            <a:r>
              <a:rPr lang="da-DK" sz="1200" kern="1200" baseline="0" dirty="0" smtClean="0">
                <a:solidFill>
                  <a:schemeClr val="tx1"/>
                </a:solidFill>
                <a:latin typeface="+mn-lt"/>
                <a:ea typeface="+mn-ea"/>
                <a:cs typeface="+mn-cs"/>
              </a:rPr>
              <a:t> of highlights</a:t>
            </a:r>
          </a:p>
          <a:p>
            <a:pPr marL="171450" indent="-171450">
              <a:buFontTx/>
              <a:buChar char="-"/>
            </a:pPr>
            <a:r>
              <a:rPr lang="da-DK" sz="1200" kern="1200" baseline="0" dirty="0" smtClean="0">
                <a:solidFill>
                  <a:schemeClr val="tx1"/>
                </a:solidFill>
                <a:latin typeface="+mn-lt"/>
                <a:ea typeface="+mn-ea"/>
                <a:cs typeface="+mn-cs"/>
              </a:rPr>
              <a:t>Focus on </a:t>
            </a:r>
            <a:r>
              <a:rPr lang="da-DK" sz="1200" kern="1200" baseline="0" dirty="0" err="1" smtClean="0">
                <a:solidFill>
                  <a:schemeClr val="tx1"/>
                </a:solidFill>
                <a:latin typeface="+mn-lt"/>
                <a:ea typeface="+mn-ea"/>
                <a:cs typeface="+mn-cs"/>
              </a:rPr>
              <a:t>what</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needs</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are</a:t>
            </a:r>
            <a:r>
              <a:rPr lang="da-DK" sz="1200" kern="1200" baseline="0" dirty="0" smtClean="0">
                <a:solidFill>
                  <a:schemeClr val="tx1"/>
                </a:solidFill>
                <a:latin typeface="+mn-lt"/>
                <a:ea typeface="+mn-ea"/>
                <a:cs typeface="+mn-cs"/>
              </a:rPr>
              <a:t>/</a:t>
            </a:r>
            <a:r>
              <a:rPr lang="da-DK" sz="1200" kern="1200" baseline="0" dirty="0" err="1" smtClean="0">
                <a:solidFill>
                  <a:schemeClr val="tx1"/>
                </a:solidFill>
                <a:latin typeface="+mn-lt"/>
                <a:ea typeface="+mn-ea"/>
                <a:cs typeface="+mn-cs"/>
              </a:rPr>
              <a:t>aren’t</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being</a:t>
            </a:r>
            <a:r>
              <a:rPr lang="da-DK" sz="1200" kern="1200" baseline="0" dirty="0" smtClean="0">
                <a:solidFill>
                  <a:schemeClr val="tx1"/>
                </a:solidFill>
                <a:latin typeface="+mn-lt"/>
                <a:ea typeface="+mn-ea"/>
                <a:cs typeface="+mn-cs"/>
              </a:rPr>
              <a:t> </a:t>
            </a:r>
            <a:r>
              <a:rPr lang="da-DK" sz="1200" kern="1200" baseline="0" dirty="0" err="1" smtClean="0">
                <a:solidFill>
                  <a:schemeClr val="tx1"/>
                </a:solidFill>
                <a:latin typeface="+mn-lt"/>
                <a:ea typeface="+mn-ea"/>
                <a:cs typeface="+mn-cs"/>
              </a:rPr>
              <a:t>met</a:t>
            </a:r>
            <a:endParaRPr lang="en-US" dirty="0"/>
          </a:p>
        </p:txBody>
      </p:sp>
      <p:sp>
        <p:nvSpPr>
          <p:cNvPr id="4" name="Slide Number Placeholder 3"/>
          <p:cNvSpPr>
            <a:spLocks noGrp="1"/>
          </p:cNvSpPr>
          <p:nvPr>
            <p:ph type="sldNum" sz="quarter" idx="10"/>
          </p:nvPr>
        </p:nvSpPr>
        <p:spPr/>
        <p:txBody>
          <a:bodyPr/>
          <a:lstStyle/>
          <a:p>
            <a:fld id="{CAF62C07-2E60-344E-A773-9F73ECEA60EB}" type="slidenum">
              <a:rPr lang="en-US" smtClean="0"/>
              <a:t>7</a:t>
            </a:fld>
            <a:endParaRPr lang="en-US"/>
          </a:p>
        </p:txBody>
      </p:sp>
    </p:spTree>
    <p:extLst>
      <p:ext uri="{BB962C8B-B14F-4D97-AF65-F5344CB8AC3E}">
        <p14:creationId xmlns:p14="http://schemas.microsoft.com/office/powerpoint/2010/main" val="1882968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what you’ve seen here is a relatively conservative approach, at least for the first few steps I’ve described here. “Digital scholarship” and “conservative” aren’t necessarily the best match, especially given the pace of change right now. And I hear the admonishments out there of the dangers of casting library DH support as a service, most notably from Bethany </a:t>
            </a:r>
            <a:r>
              <a:rPr lang="en-US" sz="1200" kern="1200" dirty="0" err="1" smtClean="0">
                <a:solidFill>
                  <a:schemeClr val="tx1"/>
                </a:solidFill>
                <a:effectLst/>
                <a:latin typeface="+mn-lt"/>
                <a:ea typeface="+mn-ea"/>
                <a:cs typeface="+mn-cs"/>
              </a:rPr>
              <a:t>Nowiskie</a:t>
            </a:r>
            <a:r>
              <a:rPr lang="en-US" sz="1200" kern="1200" dirty="0" smtClean="0">
                <a:solidFill>
                  <a:schemeClr val="tx1"/>
                </a:solidFill>
                <a:effectLst/>
                <a:latin typeface="+mn-lt"/>
                <a:ea typeface="+mn-ea"/>
                <a:cs typeface="+mn-cs"/>
              </a:rPr>
              <a:t> and Trevor Munoz, and I understand their concerns. If we at UNC were to stop with </a:t>
            </a:r>
            <a:r>
              <a:rPr lang="en-US" sz="1200" kern="1200" dirty="0" err="1" smtClean="0">
                <a:solidFill>
                  <a:schemeClr val="tx1"/>
                </a:solidFill>
                <a:effectLst/>
                <a:latin typeface="+mn-lt"/>
                <a:ea typeface="+mn-ea"/>
                <a:cs typeface="+mn-cs"/>
              </a:rPr>
              <a:t>Omeka</a:t>
            </a:r>
            <a:r>
              <a:rPr lang="en-US" sz="1200" kern="1200" dirty="0" smtClean="0">
                <a:solidFill>
                  <a:schemeClr val="tx1"/>
                </a:solidFill>
                <a:effectLst/>
                <a:latin typeface="+mn-lt"/>
                <a:ea typeface="+mn-ea"/>
                <a:cs typeface="+mn-cs"/>
              </a:rPr>
              <a:t>, I think we’d fall into the trap that Bethany and Trevor lay out.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But I truly don’t think we are falling into that trap. And I think the picture many are painting of the digital scholarship landscape is a bit rose colored. In our zeal to promote the experimental, experiential, joyful aesthetic of the digital humanities, to make that excitement infectious for libraries and to get us drawing on whiteboards and pushing the envelope together with our faculty, we’re forgetting, or perhaps even hiding, that there really is a great deal of the “other” stuff going on. And I truly don’t believe that this exploratory character of DH is inherently antithetical to a service orientation.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Trevor has a post entitled “Digital humanities in the library is not a service.” There he says that "Digital humanities involves research and teaching and building things and participating in communities both online and off. In libraries, digital humanities should involve those same things" and "Librarianship is intellectual work. Doing digital humanities in the library should be (re)centered on the research questions and intellectual agendas of librarians."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 agree completely. I believe we at UNC are on a path to </a:t>
            </a:r>
            <a:r>
              <a:rPr lang="en-US" sz="1200" kern="1200" dirty="0" err="1" smtClean="0">
                <a:solidFill>
                  <a:schemeClr val="tx1"/>
                </a:solidFill>
                <a:effectLst/>
                <a:latin typeface="+mn-lt"/>
                <a:ea typeface="+mn-ea"/>
                <a:cs typeface="+mn-cs"/>
              </a:rPr>
              <a:t>recentering</a:t>
            </a:r>
            <a:r>
              <a:rPr lang="en-US" sz="1200" kern="1200" dirty="0" smtClean="0">
                <a:solidFill>
                  <a:schemeClr val="tx1"/>
                </a:solidFill>
                <a:effectLst/>
                <a:latin typeface="+mn-lt"/>
                <a:ea typeface="+mn-ea"/>
                <a:cs typeface="+mn-cs"/>
              </a:rPr>
              <a:t>, and are starting to define our own research agenda. We feel we need to do some plumbing work before we do the painting, though. Our approach shrinks the sustainability and scalability problems to allow us to be comfortable (resource wise) participating in the out-front intellectual work in the area of librarianship. We’re hoping to move further along this path with our current strategic planning process, which I’ll describe momentarily.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Bethany fears library services are born out of an "impulse ... to provide a level of self-effacing service – quiet and efficient perfection – with a goal of not distracting the researcher from his work". She goes on to describe a danger of this approach as making the library a black box and losing an opportunity for faculty to be advocates for funding the library as infrastructure. I see just how closely the approach I’ve described here mirrors just what she and Trevor are warning us against. But for whatever reason, I don't think my library and my unit carry this particular bit of baggage. We don't view services as quiet and efficient perfection. We (and I) view them as tools, as key parts of scholarly work. When we say we’re saving both our and our faculty's time for the more interesting stuff by providin</a:t>
            </a:r>
            <a:r>
              <a:rPr lang="en-US" sz="1200" kern="1200" baseline="0" dirty="0" smtClean="0">
                <a:solidFill>
                  <a:schemeClr val="tx1"/>
                </a:solidFill>
                <a:effectLst/>
                <a:latin typeface="+mn-lt"/>
                <a:ea typeface="+mn-ea"/>
                <a:cs typeface="+mn-cs"/>
              </a:rPr>
              <a:t>g core services</a:t>
            </a:r>
            <a:r>
              <a:rPr lang="en-US" sz="1200" kern="1200" dirty="0" smtClean="0">
                <a:solidFill>
                  <a:schemeClr val="tx1"/>
                </a:solidFill>
                <a:effectLst/>
                <a:latin typeface="+mn-lt"/>
                <a:ea typeface="+mn-ea"/>
                <a:cs typeface="+mn-cs"/>
              </a:rPr>
              <a:t> it’s as much out of a desire to draw these researchers in as to protect their time. They will learn something from this collaboration, from using our services. We believe we’re not protecting them from distraction – quite the opposite: we’re providing an environment where they’re encouraged to go further in the DH space.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Both </a:t>
            </a:r>
            <a:r>
              <a:rPr lang="en-US" sz="1200" kern="1200" dirty="0" err="1" smtClean="0">
                <a:solidFill>
                  <a:schemeClr val="tx1"/>
                </a:solidFill>
                <a:effectLst/>
                <a:latin typeface="+mn-lt"/>
                <a:ea typeface="+mn-ea"/>
                <a:cs typeface="+mn-cs"/>
              </a:rPr>
              <a:t>Noviskie</a:t>
            </a:r>
            <a:r>
              <a:rPr lang="en-US" sz="1200" kern="1200" dirty="0" smtClean="0">
                <a:solidFill>
                  <a:schemeClr val="tx1"/>
                </a:solidFill>
                <a:effectLst/>
                <a:latin typeface="+mn-lt"/>
                <a:ea typeface="+mn-ea"/>
                <a:cs typeface="+mn-cs"/>
              </a:rPr>
              <a:t> and Munoz talk about paths to sustainability from experimental work (Munoz calls it tech transfer). We don’t have a </a:t>
            </a:r>
            <a:r>
              <a:rPr lang="en-US" sz="1200" kern="1200" dirty="0" err="1" smtClean="0">
                <a:solidFill>
                  <a:schemeClr val="tx1"/>
                </a:solidFill>
                <a:effectLst/>
                <a:latin typeface="+mn-lt"/>
                <a:ea typeface="+mn-ea"/>
                <a:cs typeface="+mn-cs"/>
              </a:rPr>
              <a:t>skunkworks</a:t>
            </a:r>
            <a:r>
              <a:rPr lang="en-US" sz="1200" kern="1200" dirty="0" smtClean="0">
                <a:solidFill>
                  <a:schemeClr val="tx1"/>
                </a:solidFill>
                <a:effectLst/>
                <a:latin typeface="+mn-lt"/>
                <a:ea typeface="+mn-ea"/>
                <a:cs typeface="+mn-cs"/>
              </a:rPr>
              <a:t> within the UNC Library in place right now. We’re still looking at the best way to get there for our organization. But even when we do, I don’t want that to be the unit that “does” DH. The </a:t>
            </a:r>
            <a:r>
              <a:rPr lang="en-US" sz="1200" b="1" kern="1200" dirty="0" smtClean="0">
                <a:solidFill>
                  <a:schemeClr val="tx1"/>
                </a:solidFill>
                <a:effectLst/>
                <a:latin typeface="+mn-lt"/>
                <a:ea typeface="+mn-ea"/>
                <a:cs typeface="+mn-cs"/>
              </a:rPr>
              <a:t>library</a:t>
            </a:r>
            <a:r>
              <a:rPr lang="en-US" sz="1200" kern="1200" dirty="0" smtClean="0">
                <a:solidFill>
                  <a:schemeClr val="tx1"/>
                </a:solidFill>
                <a:effectLst/>
                <a:latin typeface="+mn-lt"/>
                <a:ea typeface="+mn-ea"/>
                <a:cs typeface="+mn-cs"/>
              </a:rPr>
              <a:t> needs to do DH. And that means across departments, with the most bleeding edge faculty and grad students, and with those in the middle as well. I want to open up DH methods to more people. Not just the ones that can get a coveted faculty fellowship or go through something like the praxis program as a grad student. That means a suite of services with different areas of focus. Services like the ones we’re planning on offering will do that, and complement the other efforts on campus.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F62C07-2E60-344E-A773-9F73ECEA60EB}" type="slidenum">
              <a:rPr lang="en-US" smtClean="0"/>
              <a:t>8</a:t>
            </a:fld>
            <a:endParaRPr lang="en-US"/>
          </a:p>
        </p:txBody>
      </p:sp>
    </p:spTree>
    <p:extLst>
      <p:ext uri="{BB962C8B-B14F-4D97-AF65-F5344CB8AC3E}">
        <p14:creationId xmlns:p14="http://schemas.microsoft.com/office/powerpoint/2010/main" val="696884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Proposed by CDLA as part of strategic planning process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Digitize library collections.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Facilitate research and pedagogical use and re-use of digital material managed by the Library. Not just</a:t>
            </a:r>
            <a:r>
              <a:rPr lang="en-US" sz="1200" kern="1200" baseline="0" dirty="0" smtClean="0">
                <a:solidFill>
                  <a:schemeClr val="tx1"/>
                </a:solidFill>
                <a:latin typeface="+mn-lt"/>
                <a:ea typeface="+mn-ea"/>
                <a:cs typeface="+mn-cs"/>
              </a:rPr>
              <a:t> the browser – machine access too</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Provide select core infrastructure and services for digital humanities work. </a:t>
            </a:r>
            <a:r>
              <a:rPr lang="en-US" sz="1200" kern="1200" dirty="0" err="1" smtClean="0">
                <a:solidFill>
                  <a:schemeClr val="tx1"/>
                </a:solidFill>
                <a:latin typeface="+mn-lt"/>
                <a:ea typeface="+mn-ea"/>
                <a:cs typeface="+mn-cs"/>
              </a:rPr>
              <a:t>Eg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omeka</a:t>
            </a:r>
            <a:r>
              <a:rPr lang="en-US" sz="1200" kern="1200" dirty="0" smtClean="0">
                <a:solidFill>
                  <a:schemeClr val="tx1"/>
                </a:solidFill>
                <a:latin typeface="+mn-lt"/>
                <a:ea typeface="+mn-ea"/>
                <a:cs typeface="+mn-cs"/>
              </a:rPr>
              <a:t>. Make this easy to get to and use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Partner on select initiatives that advance the state of the art in the digital humanities field and grow digital infrastructure in the Library. This is the library’s research agenda</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Offer Library staff as research partners on digital humanities projects in areas of specialization. Subject specialists don’t just provide the methodological help but actually be a resource in the scholarly</a:t>
            </a:r>
            <a:r>
              <a:rPr lang="en-US" sz="1200" kern="1200" baseline="0" dirty="0" smtClean="0">
                <a:solidFill>
                  <a:schemeClr val="tx1"/>
                </a:solidFill>
                <a:latin typeface="+mn-lt"/>
                <a:ea typeface="+mn-ea"/>
                <a:cs typeface="+mn-cs"/>
              </a:rPr>
              <a:t> domain too</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Periodically offer structured formal training and guidance on select digital humanities activities. Workshops, tutorials, connection to good resources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Provide consultation on best practices for producing sustainable digital humanities initiatives.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We</a:t>
            </a:r>
            <a:r>
              <a:rPr lang="en-US" sz="1200" kern="1200" baseline="0" dirty="0" smtClean="0">
                <a:solidFill>
                  <a:schemeClr val="tx1"/>
                </a:solidFill>
                <a:latin typeface="+mn-lt"/>
                <a:ea typeface="+mn-ea"/>
                <a:cs typeface="+mn-cs"/>
              </a:rPr>
              <a:t> think these services aren’t invisible; they position us as partners. They help build and leverage the inherent playfulness that characterizes DH. They get us to where we want to be.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We have many steps to get to providing these services – staffing, technology, lots of others. But as a strategic direction this gives us a framework in which to work.</a:t>
            </a: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AF62C07-2E60-344E-A773-9F73ECEA60EB}" type="slidenum">
              <a:rPr lang="en-US" smtClean="0"/>
              <a:t>9</a:t>
            </a:fld>
            <a:endParaRPr lang="en-US"/>
          </a:p>
        </p:txBody>
      </p:sp>
    </p:spTree>
    <p:extLst>
      <p:ext uri="{BB962C8B-B14F-4D97-AF65-F5344CB8AC3E}">
        <p14:creationId xmlns:p14="http://schemas.microsoft.com/office/powerpoint/2010/main" val="265446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914400" y="1524000"/>
            <a:ext cx="7623175" cy="1752600"/>
          </a:xfrm>
        </p:spPr>
        <p:txBody>
          <a:bodyPr/>
          <a:lstStyle>
            <a:lvl1pPr>
              <a:defRPr sz="5000"/>
            </a:lvl1pPr>
          </a:lstStyle>
          <a:p>
            <a:pPr lvl="0"/>
            <a:r>
              <a:rPr lang="en-US" noProof="0" smtClean="0"/>
              <a:t>Click to edit Master title style</a:t>
            </a:r>
          </a:p>
        </p:txBody>
      </p:sp>
      <p:sp>
        <p:nvSpPr>
          <p:cNvPr id="41987" name="Rectangle 3"/>
          <p:cNvSpPr>
            <a:spLocks noGrp="1" noChangeArrowheads="1"/>
          </p:cNvSpPr>
          <p:nvPr>
            <p:ph type="subTitle" idx="1"/>
          </p:nvPr>
        </p:nvSpPr>
        <p:spPr>
          <a:xfrm>
            <a:off x="1981200" y="3962400"/>
            <a:ext cx="6553200" cy="1752600"/>
          </a:xfrm>
        </p:spPr>
        <p:txBody>
          <a:bodyPr/>
          <a:lstStyle>
            <a:lvl1pPr marL="0" indent="0">
              <a:buFont typeface="Wingdings" charset="0"/>
              <a:buNone/>
              <a:defRPr sz="2800"/>
            </a:lvl1pPr>
          </a:lstStyle>
          <a:p>
            <a:pPr lvl="0"/>
            <a:r>
              <a:rPr lang="en-US" noProof="0" smtClean="0"/>
              <a:t>Click to edit Master subtitle style</a:t>
            </a:r>
          </a:p>
        </p:txBody>
      </p:sp>
      <p:sp>
        <p:nvSpPr>
          <p:cNvPr id="41991" name="Freeform 7"/>
          <p:cNvSpPr>
            <a:spLocks noChangeArrowheads="1"/>
          </p:cNvSpPr>
          <p:nvPr/>
        </p:nvSpPr>
        <p:spPr bwMode="auto">
          <a:xfrm>
            <a:off x="609600" y="1219200"/>
            <a:ext cx="7924800" cy="9144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25400" cap="flat" cmpd="sng">
            <a:solidFill>
              <a:srgbClr val="8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992" name="Line 8"/>
          <p:cNvSpPr>
            <a:spLocks noChangeShapeType="1"/>
          </p:cNvSpPr>
          <p:nvPr/>
        </p:nvSpPr>
        <p:spPr bwMode="auto">
          <a:xfrm>
            <a:off x="1981200" y="3962400"/>
            <a:ext cx="6511925" cy="0"/>
          </a:xfrm>
          <a:prstGeom prst="line">
            <a:avLst/>
          </a:prstGeom>
          <a:noFill/>
          <a:ln w="1905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pic>
        <p:nvPicPr>
          <p:cNvPr id="41993" name="Picture 9" descr="b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3050" cy="838200"/>
          </a:xfrm>
          <a:prstGeom prst="rect">
            <a:avLst/>
          </a:prstGeom>
          <a:noFill/>
          <a:extLst>
            <a:ext uri="{909E8E84-426E-40dd-AFC4-6F175D3DCCD1}">
              <a14:hiddenFill xmlns:a14="http://schemas.microsoft.com/office/drawing/2010/main">
                <a:solidFill>
                  <a:srgbClr val="FFFFFF"/>
                </a:solidFill>
              </a14:hiddenFill>
            </a:ext>
          </a:extLst>
        </p:spPr>
      </p:pic>
      <p:sp>
        <p:nvSpPr>
          <p:cNvPr id="13" name="Date Placeholder 1"/>
          <p:cNvSpPr>
            <a:spLocks noGrp="1"/>
          </p:cNvSpPr>
          <p:nvPr>
            <p:ph type="dt" sz="half" idx="2"/>
          </p:nvPr>
        </p:nvSpPr>
        <p:spPr>
          <a:xfrm>
            <a:off x="457200" y="6607314"/>
            <a:ext cx="2133600" cy="18288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11/5/12</a:t>
            </a:r>
            <a:endParaRPr lang="en-US" dirty="0"/>
          </a:p>
        </p:txBody>
      </p:sp>
      <p:sp>
        <p:nvSpPr>
          <p:cNvPr id="14" name="Footer Placeholder 2"/>
          <p:cNvSpPr>
            <a:spLocks noGrp="1"/>
          </p:cNvSpPr>
          <p:nvPr>
            <p:ph type="ftr" sz="quarter" idx="3"/>
          </p:nvPr>
        </p:nvSpPr>
        <p:spPr>
          <a:xfrm>
            <a:off x="3124200" y="6607314"/>
            <a:ext cx="2895600" cy="18288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2012 DLF Forum</a:t>
            </a:r>
            <a:endParaRPr lang="en-US" dirty="0"/>
          </a:p>
        </p:txBody>
      </p:sp>
      <p:sp>
        <p:nvSpPr>
          <p:cNvPr id="15" name="Slide Number Placeholder 3"/>
          <p:cNvSpPr>
            <a:spLocks noGrp="1"/>
          </p:cNvSpPr>
          <p:nvPr>
            <p:ph type="sldNum" sz="quarter" idx="4"/>
          </p:nvPr>
        </p:nvSpPr>
        <p:spPr>
          <a:xfrm>
            <a:off x="6629400" y="6607314"/>
            <a:ext cx="2133600" cy="182880"/>
          </a:xfrm>
          <a:prstGeom prst="rect">
            <a:avLst/>
          </a:prstGeom>
        </p:spPr>
        <p:txBody>
          <a:bodyPr vert="horz" lIns="91440" tIns="45720" rIns="91440" bIns="45720" rtlCol="0" anchor="ctr"/>
          <a:lstStyle>
            <a:lvl1pPr algn="r">
              <a:defRPr sz="1200">
                <a:solidFill>
                  <a:schemeClr val="tx1">
                    <a:tint val="75000"/>
                  </a:schemeClr>
                </a:solidFill>
              </a:defRPr>
            </a:lvl1pPr>
          </a:lstStyle>
          <a:p>
            <a:fld id="{6FA9F55C-8C1A-E94E-B27D-42B4E3A991BC}"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
          <p:cNvSpPr>
            <a:spLocks noGrp="1"/>
          </p:cNvSpPr>
          <p:nvPr>
            <p:ph type="dt" sz="half" idx="2"/>
          </p:nvPr>
        </p:nvSpPr>
        <p:spPr>
          <a:xfrm>
            <a:off x="457200" y="6607314"/>
            <a:ext cx="2133600" cy="18288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11/5/12</a:t>
            </a:r>
            <a:endParaRPr lang="en-US" dirty="0"/>
          </a:p>
        </p:txBody>
      </p:sp>
      <p:sp>
        <p:nvSpPr>
          <p:cNvPr id="5" name="Footer Placeholder 2"/>
          <p:cNvSpPr>
            <a:spLocks noGrp="1"/>
          </p:cNvSpPr>
          <p:nvPr>
            <p:ph type="ftr" sz="quarter" idx="3"/>
          </p:nvPr>
        </p:nvSpPr>
        <p:spPr>
          <a:xfrm>
            <a:off x="3124200" y="6607314"/>
            <a:ext cx="2895600" cy="18288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2012 DLF Forum</a:t>
            </a:r>
            <a:endParaRPr lang="en-US" dirty="0"/>
          </a:p>
        </p:txBody>
      </p:sp>
      <p:sp>
        <p:nvSpPr>
          <p:cNvPr id="6" name="Slide Number Placeholder 3"/>
          <p:cNvSpPr>
            <a:spLocks noGrp="1"/>
          </p:cNvSpPr>
          <p:nvPr>
            <p:ph type="sldNum" sz="quarter" idx="4"/>
          </p:nvPr>
        </p:nvSpPr>
        <p:spPr>
          <a:xfrm>
            <a:off x="6629400" y="6607314"/>
            <a:ext cx="2133600" cy="182880"/>
          </a:xfrm>
          <a:prstGeom prst="rect">
            <a:avLst/>
          </a:prstGeom>
        </p:spPr>
        <p:txBody>
          <a:bodyPr vert="horz" lIns="91440" tIns="45720" rIns="91440" bIns="45720" rtlCol="0" anchor="ctr"/>
          <a:lstStyle>
            <a:lvl1pPr algn="r">
              <a:defRPr sz="1200">
                <a:solidFill>
                  <a:schemeClr val="tx1">
                    <a:tint val="75000"/>
                  </a:schemeClr>
                </a:solidFill>
              </a:defRPr>
            </a:lvl1pPr>
          </a:lstStyle>
          <a:p>
            <a:fld id="{6FA9F55C-8C1A-E94E-B27D-42B4E3A991BC}" type="slidenum">
              <a:rPr lang="en-US" smtClean="0"/>
              <a:t>‹#›</a:t>
            </a:fld>
            <a:endParaRPr lang="en-US"/>
          </a:p>
        </p:txBody>
      </p:sp>
    </p:spTree>
    <p:extLst>
      <p:ext uri="{BB962C8B-B14F-4D97-AF65-F5344CB8AC3E}">
        <p14:creationId xmlns:p14="http://schemas.microsoft.com/office/powerpoint/2010/main" val="4265836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7488" y="1069975"/>
            <a:ext cx="2057400" cy="55848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5288" y="1069975"/>
            <a:ext cx="6019800" cy="5584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
          <p:cNvSpPr>
            <a:spLocks noGrp="1"/>
          </p:cNvSpPr>
          <p:nvPr>
            <p:ph type="dt" sz="half" idx="2"/>
          </p:nvPr>
        </p:nvSpPr>
        <p:spPr>
          <a:xfrm>
            <a:off x="457200" y="6607314"/>
            <a:ext cx="2133600" cy="18288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11/5/12</a:t>
            </a:r>
            <a:endParaRPr lang="en-US" dirty="0"/>
          </a:p>
        </p:txBody>
      </p:sp>
      <p:sp>
        <p:nvSpPr>
          <p:cNvPr id="5" name="Footer Placeholder 2"/>
          <p:cNvSpPr>
            <a:spLocks noGrp="1"/>
          </p:cNvSpPr>
          <p:nvPr>
            <p:ph type="ftr" sz="quarter" idx="3"/>
          </p:nvPr>
        </p:nvSpPr>
        <p:spPr>
          <a:xfrm>
            <a:off x="3124200" y="6607314"/>
            <a:ext cx="2895600" cy="18288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2012 DLF Forum</a:t>
            </a:r>
            <a:endParaRPr lang="en-US" dirty="0"/>
          </a:p>
        </p:txBody>
      </p:sp>
      <p:sp>
        <p:nvSpPr>
          <p:cNvPr id="6" name="Slide Number Placeholder 3"/>
          <p:cNvSpPr>
            <a:spLocks noGrp="1"/>
          </p:cNvSpPr>
          <p:nvPr>
            <p:ph type="sldNum" sz="quarter" idx="4"/>
          </p:nvPr>
        </p:nvSpPr>
        <p:spPr>
          <a:xfrm>
            <a:off x="6629400" y="6607314"/>
            <a:ext cx="2133600" cy="182880"/>
          </a:xfrm>
          <a:prstGeom prst="rect">
            <a:avLst/>
          </a:prstGeom>
        </p:spPr>
        <p:txBody>
          <a:bodyPr vert="horz" lIns="91440" tIns="45720" rIns="91440" bIns="45720" rtlCol="0" anchor="ctr"/>
          <a:lstStyle>
            <a:lvl1pPr algn="r">
              <a:defRPr sz="1200">
                <a:solidFill>
                  <a:schemeClr val="tx1">
                    <a:tint val="75000"/>
                  </a:schemeClr>
                </a:solidFill>
              </a:defRPr>
            </a:lvl1pPr>
          </a:lstStyle>
          <a:p>
            <a:fld id="{6FA9F55C-8C1A-E94E-B27D-42B4E3A991BC}" type="slidenum">
              <a:rPr lang="en-US" smtClean="0"/>
              <a:t>‹#›</a:t>
            </a:fld>
            <a:endParaRPr lang="en-US"/>
          </a:p>
        </p:txBody>
      </p:sp>
    </p:spTree>
    <p:extLst>
      <p:ext uri="{BB962C8B-B14F-4D97-AF65-F5344CB8AC3E}">
        <p14:creationId xmlns:p14="http://schemas.microsoft.com/office/powerpoint/2010/main" val="3817668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
          <p:cNvSpPr>
            <a:spLocks noGrp="1"/>
          </p:cNvSpPr>
          <p:nvPr>
            <p:ph type="dt" sz="half" idx="2"/>
          </p:nvPr>
        </p:nvSpPr>
        <p:spPr>
          <a:xfrm>
            <a:off x="457200" y="6607314"/>
            <a:ext cx="2133600" cy="18288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11/5/12</a:t>
            </a:r>
            <a:endParaRPr lang="en-US" dirty="0"/>
          </a:p>
        </p:txBody>
      </p:sp>
      <p:sp>
        <p:nvSpPr>
          <p:cNvPr id="8" name="Footer Placeholder 2"/>
          <p:cNvSpPr>
            <a:spLocks noGrp="1"/>
          </p:cNvSpPr>
          <p:nvPr>
            <p:ph type="ftr" sz="quarter" idx="3"/>
          </p:nvPr>
        </p:nvSpPr>
        <p:spPr>
          <a:xfrm>
            <a:off x="3124200" y="6607314"/>
            <a:ext cx="2895600" cy="18288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2012 DLF Forum</a:t>
            </a:r>
            <a:endParaRPr lang="en-US" dirty="0"/>
          </a:p>
        </p:txBody>
      </p:sp>
      <p:sp>
        <p:nvSpPr>
          <p:cNvPr id="9" name="Slide Number Placeholder 3"/>
          <p:cNvSpPr>
            <a:spLocks noGrp="1"/>
          </p:cNvSpPr>
          <p:nvPr>
            <p:ph type="sldNum" sz="quarter" idx="4"/>
          </p:nvPr>
        </p:nvSpPr>
        <p:spPr>
          <a:xfrm>
            <a:off x="6629400" y="6607314"/>
            <a:ext cx="2133600" cy="182880"/>
          </a:xfrm>
          <a:prstGeom prst="rect">
            <a:avLst/>
          </a:prstGeom>
        </p:spPr>
        <p:txBody>
          <a:bodyPr vert="horz" lIns="91440" tIns="45720" rIns="91440" bIns="45720" rtlCol="0" anchor="ctr"/>
          <a:lstStyle>
            <a:lvl1pPr algn="r">
              <a:defRPr sz="1200">
                <a:solidFill>
                  <a:schemeClr val="tx1">
                    <a:tint val="75000"/>
                  </a:schemeClr>
                </a:solidFill>
              </a:defRPr>
            </a:lvl1pPr>
          </a:lstStyle>
          <a:p>
            <a:fld id="{6FA9F55C-8C1A-E94E-B27D-42B4E3A991BC}" type="slidenum">
              <a:rPr lang="en-US" smtClean="0"/>
              <a:t>‹#›</a:t>
            </a:fld>
            <a:endParaRPr lang="en-US"/>
          </a:p>
        </p:txBody>
      </p:sp>
    </p:spTree>
    <p:extLst>
      <p:ext uri="{BB962C8B-B14F-4D97-AF65-F5344CB8AC3E}">
        <p14:creationId xmlns:p14="http://schemas.microsoft.com/office/powerpoint/2010/main" val="1987096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10" name="Date Placeholder 1"/>
          <p:cNvSpPr>
            <a:spLocks noGrp="1"/>
          </p:cNvSpPr>
          <p:nvPr>
            <p:ph type="dt" sz="half" idx="2"/>
          </p:nvPr>
        </p:nvSpPr>
        <p:spPr>
          <a:xfrm>
            <a:off x="457200" y="6607314"/>
            <a:ext cx="2133600" cy="18288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11/5/12</a:t>
            </a:r>
            <a:endParaRPr lang="en-US" dirty="0"/>
          </a:p>
        </p:txBody>
      </p:sp>
      <p:sp>
        <p:nvSpPr>
          <p:cNvPr id="11" name="Footer Placeholder 2"/>
          <p:cNvSpPr>
            <a:spLocks noGrp="1"/>
          </p:cNvSpPr>
          <p:nvPr>
            <p:ph type="ftr" sz="quarter" idx="3"/>
          </p:nvPr>
        </p:nvSpPr>
        <p:spPr>
          <a:xfrm>
            <a:off x="3124200" y="6607314"/>
            <a:ext cx="2895600" cy="18288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2012 DLF Forum</a:t>
            </a:r>
            <a:endParaRPr lang="en-US" dirty="0"/>
          </a:p>
        </p:txBody>
      </p:sp>
      <p:sp>
        <p:nvSpPr>
          <p:cNvPr id="12" name="Slide Number Placeholder 3"/>
          <p:cNvSpPr>
            <a:spLocks noGrp="1"/>
          </p:cNvSpPr>
          <p:nvPr>
            <p:ph type="sldNum" sz="quarter" idx="4"/>
          </p:nvPr>
        </p:nvSpPr>
        <p:spPr>
          <a:xfrm>
            <a:off x="6629400" y="6607314"/>
            <a:ext cx="2133600" cy="182880"/>
          </a:xfrm>
          <a:prstGeom prst="rect">
            <a:avLst/>
          </a:prstGeom>
        </p:spPr>
        <p:txBody>
          <a:bodyPr vert="horz" lIns="91440" tIns="45720" rIns="91440" bIns="45720" rtlCol="0" anchor="ctr"/>
          <a:lstStyle>
            <a:lvl1pPr algn="r">
              <a:defRPr sz="1200">
                <a:solidFill>
                  <a:schemeClr val="tx1">
                    <a:tint val="75000"/>
                  </a:schemeClr>
                </a:solidFill>
              </a:defRPr>
            </a:lvl1pPr>
          </a:lstStyle>
          <a:p>
            <a:fld id="{6FA9F55C-8C1A-E94E-B27D-42B4E3A991BC}" type="slidenum">
              <a:rPr lang="en-US" smtClean="0"/>
              <a:t>‹#›</a:t>
            </a:fld>
            <a:endParaRPr lang="en-US"/>
          </a:p>
        </p:txBody>
      </p:sp>
    </p:spTree>
    <p:extLst>
      <p:ext uri="{BB962C8B-B14F-4D97-AF65-F5344CB8AC3E}">
        <p14:creationId xmlns:p14="http://schemas.microsoft.com/office/powerpoint/2010/main" val="2618361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5288" y="2392363"/>
            <a:ext cx="4038600" cy="4262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86288" y="2392363"/>
            <a:ext cx="4038600" cy="4262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1"/>
          <p:cNvSpPr>
            <a:spLocks noGrp="1"/>
          </p:cNvSpPr>
          <p:nvPr>
            <p:ph type="dt" sz="half" idx="10"/>
          </p:nvPr>
        </p:nvSpPr>
        <p:spPr>
          <a:xfrm>
            <a:off x="457200" y="6607314"/>
            <a:ext cx="2133600" cy="18288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11/5/12</a:t>
            </a:r>
            <a:endParaRPr lang="en-US" dirty="0"/>
          </a:p>
        </p:txBody>
      </p:sp>
      <p:sp>
        <p:nvSpPr>
          <p:cNvPr id="9" name="Footer Placeholder 2"/>
          <p:cNvSpPr>
            <a:spLocks noGrp="1"/>
          </p:cNvSpPr>
          <p:nvPr>
            <p:ph type="ftr" sz="quarter" idx="3"/>
          </p:nvPr>
        </p:nvSpPr>
        <p:spPr>
          <a:xfrm>
            <a:off x="3124200" y="6607314"/>
            <a:ext cx="2895600" cy="18288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2012 DLF Forum</a:t>
            </a:r>
            <a:endParaRPr lang="en-US" dirty="0"/>
          </a:p>
        </p:txBody>
      </p:sp>
      <p:sp>
        <p:nvSpPr>
          <p:cNvPr id="10" name="Slide Number Placeholder 3"/>
          <p:cNvSpPr>
            <a:spLocks noGrp="1"/>
          </p:cNvSpPr>
          <p:nvPr>
            <p:ph type="sldNum" sz="quarter" idx="4"/>
          </p:nvPr>
        </p:nvSpPr>
        <p:spPr>
          <a:xfrm>
            <a:off x="6629400" y="6607314"/>
            <a:ext cx="2133600" cy="182880"/>
          </a:xfrm>
          <a:prstGeom prst="rect">
            <a:avLst/>
          </a:prstGeom>
        </p:spPr>
        <p:txBody>
          <a:bodyPr vert="horz" lIns="91440" tIns="45720" rIns="91440" bIns="45720" rtlCol="0" anchor="ctr"/>
          <a:lstStyle>
            <a:lvl1pPr algn="r">
              <a:defRPr sz="1200">
                <a:solidFill>
                  <a:schemeClr val="tx1">
                    <a:tint val="75000"/>
                  </a:schemeClr>
                </a:solidFill>
              </a:defRPr>
            </a:lvl1pPr>
          </a:lstStyle>
          <a:p>
            <a:fld id="{6FA9F55C-8C1A-E94E-B27D-42B4E3A991BC}" type="slidenum">
              <a:rPr lang="en-US" smtClean="0"/>
              <a:t>‹#›</a:t>
            </a:fld>
            <a:endParaRPr lang="en-US"/>
          </a:p>
        </p:txBody>
      </p:sp>
    </p:spTree>
    <p:extLst>
      <p:ext uri="{BB962C8B-B14F-4D97-AF65-F5344CB8AC3E}">
        <p14:creationId xmlns:p14="http://schemas.microsoft.com/office/powerpoint/2010/main" val="624859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
          <p:cNvSpPr>
            <a:spLocks noGrp="1"/>
          </p:cNvSpPr>
          <p:nvPr>
            <p:ph type="dt" sz="half" idx="10"/>
          </p:nvPr>
        </p:nvSpPr>
        <p:spPr>
          <a:xfrm>
            <a:off x="457200" y="6607314"/>
            <a:ext cx="2133600" cy="18288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11/5/12</a:t>
            </a:r>
            <a:endParaRPr lang="en-US" dirty="0"/>
          </a:p>
        </p:txBody>
      </p:sp>
      <p:sp>
        <p:nvSpPr>
          <p:cNvPr id="8" name="Footer Placeholder 2"/>
          <p:cNvSpPr>
            <a:spLocks noGrp="1"/>
          </p:cNvSpPr>
          <p:nvPr>
            <p:ph type="ftr" sz="quarter" idx="11"/>
          </p:nvPr>
        </p:nvSpPr>
        <p:spPr>
          <a:xfrm>
            <a:off x="3124200" y="6607314"/>
            <a:ext cx="2895600" cy="18288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2012 DLF Forum</a:t>
            </a:r>
            <a:endParaRPr lang="en-US" dirty="0"/>
          </a:p>
        </p:txBody>
      </p:sp>
      <p:sp>
        <p:nvSpPr>
          <p:cNvPr id="9" name="Slide Number Placeholder 3"/>
          <p:cNvSpPr>
            <a:spLocks noGrp="1"/>
          </p:cNvSpPr>
          <p:nvPr>
            <p:ph type="sldNum" sz="quarter" idx="12"/>
          </p:nvPr>
        </p:nvSpPr>
        <p:spPr>
          <a:xfrm>
            <a:off x="6629400" y="6607314"/>
            <a:ext cx="2133600" cy="182880"/>
          </a:xfrm>
          <a:prstGeom prst="rect">
            <a:avLst/>
          </a:prstGeom>
        </p:spPr>
        <p:txBody>
          <a:bodyPr vert="horz" lIns="91440" tIns="45720" rIns="91440" bIns="45720" rtlCol="0" anchor="ctr"/>
          <a:lstStyle>
            <a:lvl1pPr algn="r">
              <a:defRPr sz="1200">
                <a:solidFill>
                  <a:schemeClr val="tx1">
                    <a:tint val="75000"/>
                  </a:schemeClr>
                </a:solidFill>
              </a:defRPr>
            </a:lvl1pPr>
          </a:lstStyle>
          <a:p>
            <a:fld id="{6FA9F55C-8C1A-E94E-B27D-42B4E3A991BC}" type="slidenum">
              <a:rPr lang="en-US" smtClean="0"/>
              <a:t>‹#›</a:t>
            </a:fld>
            <a:endParaRPr lang="en-US"/>
          </a:p>
        </p:txBody>
      </p:sp>
    </p:spTree>
    <p:extLst>
      <p:ext uri="{BB962C8B-B14F-4D97-AF65-F5344CB8AC3E}">
        <p14:creationId xmlns:p14="http://schemas.microsoft.com/office/powerpoint/2010/main" val="2541214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
          <p:cNvSpPr>
            <a:spLocks noGrp="1"/>
          </p:cNvSpPr>
          <p:nvPr>
            <p:ph type="dt" sz="half" idx="2"/>
          </p:nvPr>
        </p:nvSpPr>
        <p:spPr>
          <a:xfrm>
            <a:off x="457200" y="6607314"/>
            <a:ext cx="2133600" cy="18288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11/5/12</a:t>
            </a:r>
            <a:endParaRPr lang="en-US" dirty="0"/>
          </a:p>
        </p:txBody>
      </p:sp>
      <p:sp>
        <p:nvSpPr>
          <p:cNvPr id="4" name="Footer Placeholder 2"/>
          <p:cNvSpPr>
            <a:spLocks noGrp="1"/>
          </p:cNvSpPr>
          <p:nvPr>
            <p:ph type="ftr" sz="quarter" idx="3"/>
          </p:nvPr>
        </p:nvSpPr>
        <p:spPr>
          <a:xfrm>
            <a:off x="3124200" y="6607314"/>
            <a:ext cx="2895600" cy="18288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2012 DLF Forum</a:t>
            </a:r>
            <a:endParaRPr lang="en-US" dirty="0"/>
          </a:p>
        </p:txBody>
      </p:sp>
      <p:sp>
        <p:nvSpPr>
          <p:cNvPr id="5" name="Slide Number Placeholder 3"/>
          <p:cNvSpPr>
            <a:spLocks noGrp="1"/>
          </p:cNvSpPr>
          <p:nvPr>
            <p:ph type="sldNum" sz="quarter" idx="4"/>
          </p:nvPr>
        </p:nvSpPr>
        <p:spPr>
          <a:xfrm>
            <a:off x="6629400" y="6607314"/>
            <a:ext cx="2133600" cy="182880"/>
          </a:xfrm>
          <a:prstGeom prst="rect">
            <a:avLst/>
          </a:prstGeom>
        </p:spPr>
        <p:txBody>
          <a:bodyPr vert="horz" lIns="91440" tIns="45720" rIns="91440" bIns="45720" rtlCol="0" anchor="ctr"/>
          <a:lstStyle>
            <a:lvl1pPr algn="r">
              <a:defRPr sz="1200">
                <a:solidFill>
                  <a:schemeClr val="tx1">
                    <a:tint val="75000"/>
                  </a:schemeClr>
                </a:solidFill>
              </a:defRPr>
            </a:lvl1pPr>
          </a:lstStyle>
          <a:p>
            <a:fld id="{6FA9F55C-8C1A-E94E-B27D-42B4E3A991BC}" type="slidenum">
              <a:rPr lang="en-US" smtClean="0"/>
              <a:t>‹#›</a:t>
            </a:fld>
            <a:endParaRPr lang="en-US"/>
          </a:p>
        </p:txBody>
      </p:sp>
    </p:spTree>
    <p:extLst>
      <p:ext uri="{BB962C8B-B14F-4D97-AF65-F5344CB8AC3E}">
        <p14:creationId xmlns:p14="http://schemas.microsoft.com/office/powerpoint/2010/main" val="3731881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457200" y="6607314"/>
            <a:ext cx="2133600" cy="18288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11/5/12</a:t>
            </a:r>
            <a:endParaRPr lang="en-US" dirty="0"/>
          </a:p>
        </p:txBody>
      </p:sp>
      <p:sp>
        <p:nvSpPr>
          <p:cNvPr id="3" name="Footer Placeholder 2"/>
          <p:cNvSpPr>
            <a:spLocks noGrp="1"/>
          </p:cNvSpPr>
          <p:nvPr>
            <p:ph type="ftr" sz="quarter" idx="3"/>
          </p:nvPr>
        </p:nvSpPr>
        <p:spPr>
          <a:xfrm>
            <a:off x="3124200" y="6607314"/>
            <a:ext cx="2895600" cy="18288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2012 DLF Forum</a:t>
            </a:r>
            <a:endParaRPr lang="en-US" dirty="0"/>
          </a:p>
        </p:txBody>
      </p:sp>
      <p:sp>
        <p:nvSpPr>
          <p:cNvPr id="4" name="Slide Number Placeholder 3"/>
          <p:cNvSpPr>
            <a:spLocks noGrp="1"/>
          </p:cNvSpPr>
          <p:nvPr>
            <p:ph type="sldNum" sz="quarter" idx="4"/>
          </p:nvPr>
        </p:nvSpPr>
        <p:spPr>
          <a:xfrm>
            <a:off x="6629400" y="6607314"/>
            <a:ext cx="2133600" cy="182880"/>
          </a:xfrm>
          <a:prstGeom prst="rect">
            <a:avLst/>
          </a:prstGeom>
        </p:spPr>
        <p:txBody>
          <a:bodyPr vert="horz" lIns="91440" tIns="45720" rIns="91440" bIns="45720" rtlCol="0" anchor="ctr"/>
          <a:lstStyle>
            <a:lvl1pPr algn="r">
              <a:defRPr sz="1200">
                <a:solidFill>
                  <a:schemeClr val="tx1">
                    <a:tint val="75000"/>
                  </a:schemeClr>
                </a:solidFill>
              </a:defRPr>
            </a:lvl1pPr>
          </a:lstStyle>
          <a:p>
            <a:fld id="{6FA9F55C-8C1A-E94E-B27D-42B4E3A991BC}" type="slidenum">
              <a:rPr lang="en-US" smtClean="0"/>
              <a:t>‹#›</a:t>
            </a:fld>
            <a:endParaRPr lang="en-US"/>
          </a:p>
        </p:txBody>
      </p:sp>
    </p:spTree>
    <p:extLst>
      <p:ext uri="{BB962C8B-B14F-4D97-AF65-F5344CB8AC3E}">
        <p14:creationId xmlns:p14="http://schemas.microsoft.com/office/powerpoint/2010/main" val="2097290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
          <p:cNvSpPr>
            <a:spLocks noGrp="1"/>
          </p:cNvSpPr>
          <p:nvPr>
            <p:ph type="dt" sz="half" idx="10"/>
          </p:nvPr>
        </p:nvSpPr>
        <p:spPr>
          <a:xfrm>
            <a:off x="457200" y="6607314"/>
            <a:ext cx="2133600" cy="18288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11/5/12</a:t>
            </a:r>
            <a:endParaRPr lang="en-US" dirty="0"/>
          </a:p>
        </p:txBody>
      </p:sp>
      <p:sp>
        <p:nvSpPr>
          <p:cNvPr id="6" name="Footer Placeholder 2"/>
          <p:cNvSpPr>
            <a:spLocks noGrp="1"/>
          </p:cNvSpPr>
          <p:nvPr>
            <p:ph type="ftr" sz="quarter" idx="3"/>
          </p:nvPr>
        </p:nvSpPr>
        <p:spPr>
          <a:xfrm>
            <a:off x="3124200" y="6607314"/>
            <a:ext cx="2895600" cy="18288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2012 DLF Forum</a:t>
            </a:r>
            <a:endParaRPr lang="en-US" dirty="0"/>
          </a:p>
        </p:txBody>
      </p:sp>
      <p:sp>
        <p:nvSpPr>
          <p:cNvPr id="7" name="Slide Number Placeholder 3"/>
          <p:cNvSpPr>
            <a:spLocks noGrp="1"/>
          </p:cNvSpPr>
          <p:nvPr>
            <p:ph type="sldNum" sz="quarter" idx="4"/>
          </p:nvPr>
        </p:nvSpPr>
        <p:spPr>
          <a:xfrm>
            <a:off x="6629400" y="6607314"/>
            <a:ext cx="2133600" cy="182880"/>
          </a:xfrm>
          <a:prstGeom prst="rect">
            <a:avLst/>
          </a:prstGeom>
        </p:spPr>
        <p:txBody>
          <a:bodyPr vert="horz" lIns="91440" tIns="45720" rIns="91440" bIns="45720" rtlCol="0" anchor="ctr"/>
          <a:lstStyle>
            <a:lvl1pPr algn="r">
              <a:defRPr sz="1200">
                <a:solidFill>
                  <a:schemeClr val="tx1">
                    <a:tint val="75000"/>
                  </a:schemeClr>
                </a:solidFill>
              </a:defRPr>
            </a:lvl1pPr>
          </a:lstStyle>
          <a:p>
            <a:fld id="{6FA9F55C-8C1A-E94E-B27D-42B4E3A991BC}" type="slidenum">
              <a:rPr lang="en-US" smtClean="0"/>
              <a:t>‹#›</a:t>
            </a:fld>
            <a:endParaRPr lang="en-US"/>
          </a:p>
        </p:txBody>
      </p:sp>
    </p:spTree>
    <p:extLst>
      <p:ext uri="{BB962C8B-B14F-4D97-AF65-F5344CB8AC3E}">
        <p14:creationId xmlns:p14="http://schemas.microsoft.com/office/powerpoint/2010/main" val="2029234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
          <p:cNvSpPr>
            <a:spLocks noGrp="1"/>
          </p:cNvSpPr>
          <p:nvPr>
            <p:ph type="dt" sz="half" idx="10"/>
          </p:nvPr>
        </p:nvSpPr>
        <p:spPr>
          <a:xfrm>
            <a:off x="457200" y="6607314"/>
            <a:ext cx="2133600" cy="18288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11/5/12</a:t>
            </a:r>
            <a:endParaRPr lang="en-US" dirty="0"/>
          </a:p>
        </p:txBody>
      </p:sp>
      <p:sp>
        <p:nvSpPr>
          <p:cNvPr id="6" name="Footer Placeholder 2"/>
          <p:cNvSpPr>
            <a:spLocks noGrp="1"/>
          </p:cNvSpPr>
          <p:nvPr>
            <p:ph type="ftr" sz="quarter" idx="3"/>
          </p:nvPr>
        </p:nvSpPr>
        <p:spPr>
          <a:xfrm>
            <a:off x="3124200" y="6607314"/>
            <a:ext cx="2895600" cy="18288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2012 DLF Forum</a:t>
            </a:r>
            <a:endParaRPr lang="en-US" dirty="0"/>
          </a:p>
        </p:txBody>
      </p:sp>
      <p:sp>
        <p:nvSpPr>
          <p:cNvPr id="7" name="Slide Number Placeholder 3"/>
          <p:cNvSpPr>
            <a:spLocks noGrp="1"/>
          </p:cNvSpPr>
          <p:nvPr>
            <p:ph type="sldNum" sz="quarter" idx="4"/>
          </p:nvPr>
        </p:nvSpPr>
        <p:spPr>
          <a:xfrm>
            <a:off x="6629400" y="6607314"/>
            <a:ext cx="2133600" cy="182880"/>
          </a:xfrm>
          <a:prstGeom prst="rect">
            <a:avLst/>
          </a:prstGeom>
        </p:spPr>
        <p:txBody>
          <a:bodyPr vert="horz" lIns="91440" tIns="45720" rIns="91440" bIns="45720" rtlCol="0" anchor="ctr"/>
          <a:lstStyle>
            <a:lvl1pPr algn="r">
              <a:defRPr sz="1200">
                <a:solidFill>
                  <a:schemeClr val="tx1">
                    <a:tint val="75000"/>
                  </a:schemeClr>
                </a:solidFill>
              </a:defRPr>
            </a:lvl1pPr>
          </a:lstStyle>
          <a:p>
            <a:fld id="{6FA9F55C-8C1A-E94E-B27D-42B4E3A991BC}" type="slidenum">
              <a:rPr lang="en-US" smtClean="0"/>
              <a:t>‹#›</a:t>
            </a:fld>
            <a:endParaRPr lang="en-US"/>
          </a:p>
        </p:txBody>
      </p:sp>
    </p:spTree>
    <p:extLst>
      <p:ext uri="{BB962C8B-B14F-4D97-AF65-F5344CB8AC3E}">
        <p14:creationId xmlns:p14="http://schemas.microsoft.com/office/powerpoint/2010/main" val="10100469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395288" y="1069975"/>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a:p>
        </p:txBody>
      </p:sp>
      <p:sp>
        <p:nvSpPr>
          <p:cNvPr id="40963" name="Rectangle 3"/>
          <p:cNvSpPr>
            <a:spLocks noGrp="1" noChangeArrowheads="1"/>
          </p:cNvSpPr>
          <p:nvPr>
            <p:ph type="body" idx="1"/>
          </p:nvPr>
        </p:nvSpPr>
        <p:spPr bwMode="auto">
          <a:xfrm>
            <a:off x="395288" y="2392363"/>
            <a:ext cx="8229600" cy="4262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0967" name="Freeform 7"/>
          <p:cNvSpPr>
            <a:spLocks noChangeArrowheads="1"/>
          </p:cNvSpPr>
          <p:nvPr/>
        </p:nvSpPr>
        <p:spPr bwMode="auto">
          <a:xfrm>
            <a:off x="319088" y="1020763"/>
            <a:ext cx="8229600" cy="6096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19050" cap="flat" cmpd="sng">
            <a:solidFill>
              <a:srgbClr val="8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68" name="Line 8"/>
          <p:cNvSpPr>
            <a:spLocks noChangeShapeType="1"/>
          </p:cNvSpPr>
          <p:nvPr/>
        </p:nvSpPr>
        <p:spPr bwMode="auto">
          <a:xfrm>
            <a:off x="457200" y="6526213"/>
            <a:ext cx="8229600" cy="0"/>
          </a:xfrm>
          <a:prstGeom prst="line">
            <a:avLst/>
          </a:prstGeom>
          <a:noFill/>
          <a:ln w="1905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pic>
        <p:nvPicPr>
          <p:cNvPr id="40969" name="Picture 9" descr="b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63050" cy="83820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2"/>
          </p:nvPr>
        </p:nvSpPr>
        <p:spPr>
          <a:xfrm>
            <a:off x="457200" y="6607314"/>
            <a:ext cx="2133600" cy="18288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11/5/12</a:t>
            </a:r>
            <a:endParaRPr lang="en-US" dirty="0"/>
          </a:p>
        </p:txBody>
      </p:sp>
      <p:sp>
        <p:nvSpPr>
          <p:cNvPr id="3" name="Footer Placeholder 2"/>
          <p:cNvSpPr>
            <a:spLocks noGrp="1"/>
          </p:cNvSpPr>
          <p:nvPr>
            <p:ph type="ftr" sz="quarter" idx="3"/>
          </p:nvPr>
        </p:nvSpPr>
        <p:spPr>
          <a:xfrm>
            <a:off x="3124200" y="6607314"/>
            <a:ext cx="2895600" cy="18288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2012 DLF Forum</a:t>
            </a:r>
            <a:endParaRPr lang="en-US" dirty="0"/>
          </a:p>
        </p:txBody>
      </p:sp>
      <p:sp>
        <p:nvSpPr>
          <p:cNvPr id="4" name="Slide Number Placeholder 3"/>
          <p:cNvSpPr>
            <a:spLocks noGrp="1"/>
          </p:cNvSpPr>
          <p:nvPr>
            <p:ph type="sldNum" sz="quarter" idx="4"/>
          </p:nvPr>
        </p:nvSpPr>
        <p:spPr>
          <a:xfrm>
            <a:off x="6629400" y="6607314"/>
            <a:ext cx="2133600" cy="182880"/>
          </a:xfrm>
          <a:prstGeom prst="rect">
            <a:avLst/>
          </a:prstGeom>
        </p:spPr>
        <p:txBody>
          <a:bodyPr vert="horz" lIns="91440" tIns="45720" rIns="91440" bIns="45720" rtlCol="0" anchor="ctr"/>
          <a:lstStyle>
            <a:lvl1pPr algn="r">
              <a:defRPr sz="1200">
                <a:solidFill>
                  <a:schemeClr val="tx1">
                    <a:tint val="75000"/>
                  </a:schemeClr>
                </a:solidFill>
              </a:defRPr>
            </a:lvl1pPr>
          </a:lstStyle>
          <a:p>
            <a:fld id="{6FA9F55C-8C1A-E94E-B27D-42B4E3A991B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iming>
    <p:tnLst>
      <p:par>
        <p:cTn xmlns:p14="http://schemas.microsoft.com/office/powerpoint/2010/main" id="1" dur="indefinite" restart="never" nodeType="tmRoot"/>
      </p:par>
    </p:tnLst>
  </p:timing>
  <p:hf sldNum="0" hdr="0" ftr="0" dt="0"/>
  <p:txStyles>
    <p:titleStyle>
      <a:lvl1pPr algn="l" rtl="0" eaLnBrk="1" fontAlgn="base" hangingPunct="1">
        <a:spcBef>
          <a:spcPct val="0"/>
        </a:spcBef>
        <a:spcAft>
          <a:spcPct val="0"/>
        </a:spcAft>
        <a:defRPr sz="4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Franklin Gothic Book" charset="0"/>
          <a:ea typeface="ＭＳ Ｐゴシック" charset="0"/>
          <a:cs typeface="Arial" charset="0"/>
        </a:defRPr>
      </a:lvl2pPr>
      <a:lvl3pPr algn="l" rtl="0" eaLnBrk="1" fontAlgn="base" hangingPunct="1">
        <a:spcBef>
          <a:spcPct val="0"/>
        </a:spcBef>
        <a:spcAft>
          <a:spcPct val="0"/>
        </a:spcAft>
        <a:defRPr sz="4200">
          <a:solidFill>
            <a:schemeClr val="tx2"/>
          </a:solidFill>
          <a:latin typeface="Franklin Gothic Book" charset="0"/>
          <a:ea typeface="ＭＳ Ｐゴシック" charset="0"/>
          <a:cs typeface="Arial" charset="0"/>
        </a:defRPr>
      </a:lvl3pPr>
      <a:lvl4pPr algn="l" rtl="0" eaLnBrk="1" fontAlgn="base" hangingPunct="1">
        <a:spcBef>
          <a:spcPct val="0"/>
        </a:spcBef>
        <a:spcAft>
          <a:spcPct val="0"/>
        </a:spcAft>
        <a:defRPr sz="4200">
          <a:solidFill>
            <a:schemeClr val="tx2"/>
          </a:solidFill>
          <a:latin typeface="Franklin Gothic Book" charset="0"/>
          <a:ea typeface="ＭＳ Ｐゴシック" charset="0"/>
          <a:cs typeface="Arial" charset="0"/>
        </a:defRPr>
      </a:lvl4pPr>
      <a:lvl5pPr algn="l" rtl="0" eaLnBrk="1" fontAlgn="base" hangingPunct="1">
        <a:spcBef>
          <a:spcPct val="0"/>
        </a:spcBef>
        <a:spcAft>
          <a:spcPct val="0"/>
        </a:spcAft>
        <a:defRPr sz="4200">
          <a:solidFill>
            <a:schemeClr val="tx2"/>
          </a:solidFill>
          <a:latin typeface="Franklin Gothic Book" charset="0"/>
          <a:ea typeface="ＭＳ Ｐゴシック" charset="0"/>
          <a:cs typeface="Arial" charset="0"/>
        </a:defRPr>
      </a:lvl5pPr>
      <a:lvl6pPr marL="457200" algn="l" rtl="0" eaLnBrk="1" fontAlgn="base" hangingPunct="1">
        <a:spcBef>
          <a:spcPct val="0"/>
        </a:spcBef>
        <a:spcAft>
          <a:spcPct val="0"/>
        </a:spcAft>
        <a:defRPr sz="4200">
          <a:solidFill>
            <a:schemeClr val="tx2"/>
          </a:solidFill>
          <a:latin typeface="Franklin Gothic Book" charset="0"/>
          <a:ea typeface="ＭＳ Ｐゴシック" charset="0"/>
          <a:cs typeface="Arial" charset="0"/>
        </a:defRPr>
      </a:lvl6pPr>
      <a:lvl7pPr marL="914400" algn="l" rtl="0" eaLnBrk="1" fontAlgn="base" hangingPunct="1">
        <a:spcBef>
          <a:spcPct val="0"/>
        </a:spcBef>
        <a:spcAft>
          <a:spcPct val="0"/>
        </a:spcAft>
        <a:defRPr sz="4200">
          <a:solidFill>
            <a:schemeClr val="tx2"/>
          </a:solidFill>
          <a:latin typeface="Franklin Gothic Book" charset="0"/>
          <a:ea typeface="ＭＳ Ｐゴシック" charset="0"/>
          <a:cs typeface="Arial" charset="0"/>
        </a:defRPr>
      </a:lvl7pPr>
      <a:lvl8pPr marL="1371600" algn="l" rtl="0" eaLnBrk="1" fontAlgn="base" hangingPunct="1">
        <a:spcBef>
          <a:spcPct val="0"/>
        </a:spcBef>
        <a:spcAft>
          <a:spcPct val="0"/>
        </a:spcAft>
        <a:defRPr sz="4200">
          <a:solidFill>
            <a:schemeClr val="tx2"/>
          </a:solidFill>
          <a:latin typeface="Franklin Gothic Book" charset="0"/>
          <a:ea typeface="ＭＳ Ｐゴシック" charset="0"/>
          <a:cs typeface="Arial" charset="0"/>
        </a:defRPr>
      </a:lvl8pPr>
      <a:lvl9pPr marL="1828800" algn="l" rtl="0" eaLnBrk="1" fontAlgn="base" hangingPunct="1">
        <a:spcBef>
          <a:spcPct val="0"/>
        </a:spcBef>
        <a:spcAft>
          <a:spcPct val="0"/>
        </a:spcAft>
        <a:defRPr sz="4200">
          <a:solidFill>
            <a:schemeClr val="tx2"/>
          </a:solidFill>
          <a:latin typeface="Franklin Gothic Book" charset="0"/>
          <a:ea typeface="ＭＳ Ｐゴシック" charset="0"/>
          <a:cs typeface="Arial" charset="0"/>
        </a:defRPr>
      </a:lvl9pPr>
    </p:titleStyle>
    <p:bodyStyle>
      <a:lvl1pPr marL="342900" indent="-342900" algn="l" rtl="0" eaLnBrk="1" fontAlgn="base" hangingPunct="1">
        <a:spcBef>
          <a:spcPct val="20000"/>
        </a:spcBef>
        <a:spcAft>
          <a:spcPct val="0"/>
        </a:spcAft>
        <a:buClr>
          <a:schemeClr val="accent1"/>
        </a:buClr>
        <a:buSzPct val="65000"/>
        <a:buFont typeface="Wingdings" charset="0"/>
        <a:buChar char="n"/>
        <a:defRPr sz="30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charset="0"/>
        <a:buChar char="q"/>
        <a:defRPr sz="2600">
          <a:solidFill>
            <a:schemeClr val="tx1"/>
          </a:solidFill>
          <a:latin typeface="+mn-lt"/>
          <a:ea typeface="Arial" charset="0"/>
          <a:cs typeface="+mn-cs"/>
        </a:defRPr>
      </a:lvl2pPr>
      <a:lvl3pPr marL="1022350" indent="-350838" algn="l" rtl="0" eaLnBrk="1" fontAlgn="base" hangingPunct="1">
        <a:spcBef>
          <a:spcPct val="20000"/>
        </a:spcBef>
        <a:spcAft>
          <a:spcPct val="0"/>
        </a:spcAft>
        <a:buClr>
          <a:schemeClr val="accent1"/>
        </a:buClr>
        <a:buSzPct val="65000"/>
        <a:buFont typeface="Wingdings" charset="0"/>
        <a:buChar char="n"/>
        <a:defRPr sz="2200">
          <a:solidFill>
            <a:schemeClr val="tx1"/>
          </a:solidFill>
          <a:latin typeface="+mn-lt"/>
          <a:ea typeface="Arial" charset="0"/>
          <a:cs typeface="+mn-cs"/>
        </a:defRPr>
      </a:lvl3pPr>
      <a:lvl4pPr marL="1339850" indent="-315913" algn="l" rtl="0" eaLnBrk="1" fontAlgn="base" hangingPunct="1">
        <a:spcBef>
          <a:spcPct val="20000"/>
        </a:spcBef>
        <a:spcAft>
          <a:spcPct val="0"/>
        </a:spcAft>
        <a:buClr>
          <a:schemeClr val="accent2"/>
        </a:buClr>
        <a:buSzPct val="70000"/>
        <a:buFont typeface="Wingdings" charset="0"/>
        <a:buChar char="q"/>
        <a:defRPr sz="2000">
          <a:solidFill>
            <a:schemeClr val="tx1"/>
          </a:solidFill>
          <a:latin typeface="+mn-lt"/>
          <a:ea typeface="Arial" charset="0"/>
          <a:cs typeface="+mn-cs"/>
        </a:defRPr>
      </a:lvl4pPr>
      <a:lvl5pPr marL="1681163" indent="-339725" algn="l" rtl="0" eaLnBrk="1" fontAlgn="base" hangingPunct="1">
        <a:spcBef>
          <a:spcPct val="20000"/>
        </a:spcBef>
        <a:spcAft>
          <a:spcPct val="0"/>
        </a:spcAft>
        <a:buClr>
          <a:schemeClr val="accent1"/>
        </a:buClr>
        <a:buSzPct val="75000"/>
        <a:buFont typeface="Wingdings" charset="0"/>
        <a:buChar char="§"/>
        <a:defRPr sz="2000">
          <a:solidFill>
            <a:schemeClr val="tx1"/>
          </a:solidFill>
          <a:latin typeface="+mn-lt"/>
          <a:ea typeface="Arial" charset="0"/>
          <a:cs typeface="+mn-cs"/>
        </a:defRPr>
      </a:lvl5pPr>
      <a:lvl6pPr marL="2138363" indent="-339725" algn="l" rtl="0" eaLnBrk="1" fontAlgn="base" hangingPunct="1">
        <a:spcBef>
          <a:spcPct val="20000"/>
        </a:spcBef>
        <a:spcAft>
          <a:spcPct val="0"/>
        </a:spcAft>
        <a:buClr>
          <a:schemeClr val="accent1"/>
        </a:buClr>
        <a:buSzPct val="75000"/>
        <a:buFont typeface="Wingdings" charset="0"/>
        <a:buChar char="§"/>
        <a:defRPr sz="2000">
          <a:solidFill>
            <a:schemeClr val="tx1"/>
          </a:solidFill>
          <a:latin typeface="+mn-lt"/>
          <a:ea typeface="Arial" charset="0"/>
          <a:cs typeface="+mn-cs"/>
        </a:defRPr>
      </a:lvl6pPr>
      <a:lvl7pPr marL="2595563" indent="-339725" algn="l" rtl="0" eaLnBrk="1" fontAlgn="base" hangingPunct="1">
        <a:spcBef>
          <a:spcPct val="20000"/>
        </a:spcBef>
        <a:spcAft>
          <a:spcPct val="0"/>
        </a:spcAft>
        <a:buClr>
          <a:schemeClr val="accent1"/>
        </a:buClr>
        <a:buSzPct val="75000"/>
        <a:buFont typeface="Wingdings" charset="0"/>
        <a:buChar char="§"/>
        <a:defRPr sz="2000">
          <a:solidFill>
            <a:schemeClr val="tx1"/>
          </a:solidFill>
          <a:latin typeface="+mn-lt"/>
          <a:ea typeface="Arial" charset="0"/>
          <a:cs typeface="+mn-cs"/>
        </a:defRPr>
      </a:lvl7pPr>
      <a:lvl8pPr marL="3052763" indent="-339725" algn="l" rtl="0" eaLnBrk="1" fontAlgn="base" hangingPunct="1">
        <a:spcBef>
          <a:spcPct val="20000"/>
        </a:spcBef>
        <a:spcAft>
          <a:spcPct val="0"/>
        </a:spcAft>
        <a:buClr>
          <a:schemeClr val="accent1"/>
        </a:buClr>
        <a:buSzPct val="75000"/>
        <a:buFont typeface="Wingdings" charset="0"/>
        <a:buChar char="§"/>
        <a:defRPr sz="2000">
          <a:solidFill>
            <a:schemeClr val="tx1"/>
          </a:solidFill>
          <a:latin typeface="+mn-lt"/>
          <a:ea typeface="Arial" charset="0"/>
          <a:cs typeface="+mn-cs"/>
        </a:defRPr>
      </a:lvl8pPr>
      <a:lvl9pPr marL="3509963" indent="-339725" algn="l" rtl="0" eaLnBrk="1" fontAlgn="base" hangingPunct="1">
        <a:spcBef>
          <a:spcPct val="20000"/>
        </a:spcBef>
        <a:spcAft>
          <a:spcPct val="0"/>
        </a:spcAft>
        <a:buClr>
          <a:schemeClr val="accent1"/>
        </a:buClr>
        <a:buSzPct val="75000"/>
        <a:buFont typeface="Wingdings" charset="0"/>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1" Type="http://schemas.openxmlformats.org/officeDocument/2006/relationships/image" Target="../media/image13.png"/><Relationship Id="rId12"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6.gif"/><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0"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7" name="Picture 19" descr="b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63050" cy="838200"/>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p:txBody>
          <a:bodyPr/>
          <a:lstStyle/>
          <a:p>
            <a:r>
              <a:rPr lang="en-US" dirty="0" smtClean="0"/>
              <a:t>From Project to … Services?</a:t>
            </a:r>
            <a:endParaRPr lang="en-US" dirty="0"/>
          </a:p>
        </p:txBody>
      </p:sp>
      <p:sp>
        <p:nvSpPr>
          <p:cNvPr id="2051" name="Rectangle 3"/>
          <p:cNvSpPr>
            <a:spLocks noGrp="1" noChangeArrowheads="1"/>
          </p:cNvSpPr>
          <p:nvPr>
            <p:ph type="subTitle" idx="1"/>
          </p:nvPr>
        </p:nvSpPr>
        <p:spPr/>
        <p:txBody>
          <a:bodyPr/>
          <a:lstStyle/>
          <a:p>
            <a:r>
              <a:rPr lang="en-US" dirty="0" smtClean="0"/>
              <a:t>Jenn Riley (@</a:t>
            </a:r>
            <a:r>
              <a:rPr lang="en-US" dirty="0" err="1" smtClean="0"/>
              <a:t>jenlrile</a:t>
            </a:r>
            <a:r>
              <a:rPr lang="en-US" dirty="0" smtClean="0"/>
              <a:t>)</a:t>
            </a:r>
          </a:p>
          <a:p>
            <a:r>
              <a:rPr lang="en-US" dirty="0" smtClean="0"/>
              <a:t>Head, Carolina Digital Library and Archives</a:t>
            </a:r>
          </a:p>
          <a:p>
            <a:r>
              <a:rPr lang="en-US" dirty="0" smtClean="0"/>
              <a:t>University of North Carolina at Chapel Hill</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(Shall I say it?)</a:t>
            </a:r>
            <a:endParaRPr lang="en-US" dirty="0"/>
          </a:p>
        </p:txBody>
      </p:sp>
      <p:pic>
        <p:nvPicPr>
          <p:cNvPr id="3" name="Picture 2"/>
          <p:cNvPicPr>
            <a:picLocks noChangeAspect="1"/>
          </p:cNvPicPr>
          <p:nvPr/>
        </p:nvPicPr>
        <p:blipFill>
          <a:blip r:embed="rId3"/>
          <a:stretch>
            <a:fillRect/>
          </a:stretch>
        </p:blipFill>
        <p:spPr>
          <a:xfrm>
            <a:off x="406539" y="2153923"/>
            <a:ext cx="8305661" cy="3454400"/>
          </a:xfrm>
          <a:prstGeom prst="rect">
            <a:avLst/>
          </a:prstGeom>
        </p:spPr>
      </p:pic>
      <p:sp>
        <p:nvSpPr>
          <p:cNvPr id="4" name="TextBox 3"/>
          <p:cNvSpPr txBox="1"/>
          <p:nvPr/>
        </p:nvSpPr>
        <p:spPr>
          <a:xfrm>
            <a:off x="374415" y="5854655"/>
            <a:ext cx="5264727" cy="523220"/>
          </a:xfrm>
          <a:prstGeom prst="rect">
            <a:avLst/>
          </a:prstGeom>
          <a:noFill/>
        </p:spPr>
        <p:txBody>
          <a:bodyPr wrap="square" rtlCol="0">
            <a:spAutoFit/>
          </a:bodyPr>
          <a:lstStyle/>
          <a:p>
            <a:r>
              <a:rPr lang="en-US" sz="2800" dirty="0" err="1" smtClean="0"/>
              <a:t>jennriley@unc.edu</a:t>
            </a:r>
            <a:endParaRPr lang="en-US" sz="2800" dirty="0"/>
          </a:p>
        </p:txBody>
      </p:sp>
      <p:sp>
        <p:nvSpPr>
          <p:cNvPr id="5" name="Rectangle 4"/>
          <p:cNvSpPr/>
          <p:nvPr/>
        </p:nvSpPr>
        <p:spPr>
          <a:xfrm>
            <a:off x="5591796" y="5746258"/>
            <a:ext cx="3552203" cy="677108"/>
          </a:xfrm>
          <a:prstGeom prst="rect">
            <a:avLst/>
          </a:prstGeom>
        </p:spPr>
        <p:txBody>
          <a:bodyPr wrap="square">
            <a:spAutoFit/>
          </a:bodyPr>
          <a:lstStyle/>
          <a:p>
            <a:pPr algn="r"/>
            <a:endParaRPr lang="en-US" sz="1400" dirty="0"/>
          </a:p>
          <a:p>
            <a:r>
              <a:rPr lang="en-US" sz="1200" dirty="0"/>
              <a:t>This work is licensed under a Creative Commons Attribution-</a:t>
            </a:r>
            <a:r>
              <a:rPr lang="en-US" sz="1200" dirty="0" err="1"/>
              <a:t>ShareAlike</a:t>
            </a:r>
            <a:r>
              <a:rPr lang="en-US" sz="1200" dirty="0"/>
              <a:t> 3.0 </a:t>
            </a:r>
            <a:r>
              <a:rPr lang="en-US" sz="1200" dirty="0" err="1"/>
              <a:t>Unported</a:t>
            </a:r>
            <a:r>
              <a:rPr lang="en-US" sz="1200" dirty="0"/>
              <a:t> License.</a:t>
            </a:r>
          </a:p>
        </p:txBody>
      </p:sp>
      <p:pic>
        <p:nvPicPr>
          <p:cNvPr id="6" name="Picture 5"/>
          <p:cNvPicPr>
            <a:picLocks noChangeAspect="1"/>
          </p:cNvPicPr>
          <p:nvPr/>
        </p:nvPicPr>
        <p:blipFill>
          <a:blip r:embed="rId4"/>
          <a:stretch>
            <a:fillRect/>
          </a:stretch>
        </p:blipFill>
        <p:spPr>
          <a:xfrm>
            <a:off x="4495228" y="6031010"/>
            <a:ext cx="1117600" cy="393700"/>
          </a:xfrm>
          <a:prstGeom prst="rect">
            <a:avLst/>
          </a:prstGeom>
        </p:spPr>
      </p:pic>
    </p:spTree>
    <p:extLst>
      <p:ext uri="{BB962C8B-B14F-4D97-AF65-F5344CB8AC3E}">
        <p14:creationId xmlns:p14="http://schemas.microsoft.com/office/powerpoint/2010/main" val="183015745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Here’s where we found ourselves</a:t>
            </a:r>
            <a:endParaRPr lang="en-US" dirty="0"/>
          </a:p>
        </p:txBody>
      </p:sp>
      <p:pic>
        <p:nvPicPr>
          <p:cNvPr id="6" name="Picture 5"/>
          <p:cNvPicPr>
            <a:picLocks noChangeAspect="1"/>
          </p:cNvPicPr>
          <p:nvPr/>
        </p:nvPicPr>
        <p:blipFill>
          <a:blip r:embed="rId3"/>
          <a:stretch>
            <a:fillRect/>
          </a:stretch>
        </p:blipFill>
        <p:spPr>
          <a:xfrm>
            <a:off x="1549400" y="1879600"/>
            <a:ext cx="6070494" cy="4533900"/>
          </a:xfrm>
          <a:prstGeom prst="rect">
            <a:avLst/>
          </a:prstGeom>
        </p:spPr>
      </p:pic>
    </p:spTree>
    <p:extLst>
      <p:ext uri="{BB962C8B-B14F-4D97-AF65-F5344CB8AC3E}">
        <p14:creationId xmlns:p14="http://schemas.microsoft.com/office/powerpoint/2010/main" val="969719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immediate goals</a:t>
            </a:r>
            <a:endParaRPr lang="en-US" dirty="0"/>
          </a:p>
        </p:txBody>
      </p:sp>
      <p:sp>
        <p:nvSpPr>
          <p:cNvPr id="7" name="TextBox 6"/>
          <p:cNvSpPr txBox="1"/>
          <p:nvPr/>
        </p:nvSpPr>
        <p:spPr>
          <a:xfrm>
            <a:off x="3057747" y="5648497"/>
            <a:ext cx="2556477" cy="523220"/>
          </a:xfrm>
          <a:prstGeom prst="rect">
            <a:avLst/>
          </a:prstGeom>
          <a:noFill/>
        </p:spPr>
        <p:txBody>
          <a:bodyPr wrap="square" rtlCol="0">
            <a:spAutoFit/>
          </a:bodyPr>
          <a:lstStyle/>
          <a:p>
            <a:r>
              <a:rPr lang="en-US" sz="2800" dirty="0" smtClean="0"/>
              <a:t>Sustainability</a:t>
            </a:r>
            <a:endParaRPr lang="en-US" sz="2800" dirty="0"/>
          </a:p>
        </p:txBody>
      </p:sp>
      <p:sp>
        <p:nvSpPr>
          <p:cNvPr id="8" name="TextBox 7"/>
          <p:cNvSpPr txBox="1"/>
          <p:nvPr/>
        </p:nvSpPr>
        <p:spPr>
          <a:xfrm>
            <a:off x="4034492" y="1806844"/>
            <a:ext cx="2172170" cy="523220"/>
          </a:xfrm>
          <a:prstGeom prst="rect">
            <a:avLst/>
          </a:prstGeom>
          <a:noFill/>
        </p:spPr>
        <p:txBody>
          <a:bodyPr wrap="square" rtlCol="0">
            <a:spAutoFit/>
          </a:bodyPr>
          <a:lstStyle/>
          <a:p>
            <a:pPr algn="r"/>
            <a:r>
              <a:rPr lang="en-US" sz="2800" dirty="0" smtClean="0"/>
              <a:t>Scalability</a:t>
            </a:r>
            <a:endParaRPr lang="en-US" sz="2800" dirty="0"/>
          </a:p>
        </p:txBody>
      </p:sp>
      <p:pic>
        <p:nvPicPr>
          <p:cNvPr id="10" name="Picture 9"/>
          <p:cNvPicPr>
            <a:picLocks noChangeAspect="1"/>
          </p:cNvPicPr>
          <p:nvPr/>
        </p:nvPicPr>
        <p:blipFill>
          <a:blip r:embed="rId3"/>
          <a:stretch>
            <a:fillRect/>
          </a:stretch>
        </p:blipFill>
        <p:spPr>
          <a:xfrm>
            <a:off x="183797" y="1913230"/>
            <a:ext cx="2832717" cy="4253330"/>
          </a:xfrm>
          <a:prstGeom prst="rect">
            <a:avLst/>
          </a:prstGeom>
        </p:spPr>
      </p:pic>
      <p:sp>
        <p:nvSpPr>
          <p:cNvPr id="11" name="Rectangle 10"/>
          <p:cNvSpPr/>
          <p:nvPr/>
        </p:nvSpPr>
        <p:spPr>
          <a:xfrm>
            <a:off x="0" y="6251220"/>
            <a:ext cx="4572000" cy="523220"/>
          </a:xfrm>
          <a:prstGeom prst="rect">
            <a:avLst/>
          </a:prstGeom>
        </p:spPr>
        <p:txBody>
          <a:bodyPr>
            <a:spAutoFit/>
          </a:bodyPr>
          <a:lstStyle/>
          <a:p>
            <a:r>
              <a:rPr lang="en-US" sz="1400" dirty="0" smtClean="0"/>
              <a:t>Light bulb photo by Pablo S Rios, http</a:t>
            </a:r>
            <a:r>
              <a:rPr lang="en-US" sz="1400" dirty="0"/>
              <a:t>://www.flickr.com/photos/pablosrios/3658162172</a:t>
            </a:r>
            <a:r>
              <a:rPr lang="en-US" sz="1400" dirty="0" smtClean="0"/>
              <a:t>/</a:t>
            </a:r>
            <a:r>
              <a:rPr lang="en-US" sz="1400" dirty="0"/>
              <a:t>, CC by-</a:t>
            </a:r>
            <a:r>
              <a:rPr lang="en-US" sz="1400" dirty="0" err="1"/>
              <a:t>nc</a:t>
            </a:r>
            <a:r>
              <a:rPr lang="en-US" sz="1400" dirty="0"/>
              <a:t>-</a:t>
            </a:r>
            <a:r>
              <a:rPr lang="en-US" sz="1400" dirty="0" err="1" smtClean="0"/>
              <a:t>sa</a:t>
            </a:r>
            <a:r>
              <a:rPr lang="en-US" sz="1400" dirty="0" smtClean="0"/>
              <a:t> 2.0</a:t>
            </a:r>
            <a:endParaRPr lang="en-US" sz="1400" dirty="0"/>
          </a:p>
        </p:txBody>
      </p:sp>
      <p:pic>
        <p:nvPicPr>
          <p:cNvPr id="12" name="Picture 11"/>
          <p:cNvPicPr>
            <a:picLocks noChangeAspect="1"/>
          </p:cNvPicPr>
          <p:nvPr/>
        </p:nvPicPr>
        <p:blipFill>
          <a:blip r:embed="rId4"/>
          <a:stretch>
            <a:fillRect/>
          </a:stretch>
        </p:blipFill>
        <p:spPr>
          <a:xfrm>
            <a:off x="6294937" y="1797364"/>
            <a:ext cx="2637771" cy="4455694"/>
          </a:xfrm>
          <a:prstGeom prst="rect">
            <a:avLst/>
          </a:prstGeom>
        </p:spPr>
      </p:pic>
      <p:sp>
        <p:nvSpPr>
          <p:cNvPr id="13" name="Rectangle 12"/>
          <p:cNvSpPr/>
          <p:nvPr/>
        </p:nvSpPr>
        <p:spPr>
          <a:xfrm>
            <a:off x="4361049" y="6234511"/>
            <a:ext cx="4782951" cy="523220"/>
          </a:xfrm>
          <a:prstGeom prst="rect">
            <a:avLst/>
          </a:prstGeom>
        </p:spPr>
        <p:txBody>
          <a:bodyPr wrap="square">
            <a:spAutoFit/>
          </a:bodyPr>
          <a:lstStyle/>
          <a:p>
            <a:pPr algn="r"/>
            <a:r>
              <a:rPr lang="en-US" sz="1400" dirty="0" err="1" smtClean="0"/>
              <a:t>Tinkertoys</a:t>
            </a:r>
            <a:r>
              <a:rPr lang="en-US" sz="1400" dirty="0" smtClean="0"/>
              <a:t> photo by Bill Barber, </a:t>
            </a:r>
            <a:r>
              <a:rPr lang="en-US" sz="1400" dirty="0"/>
              <a:t>http://</a:t>
            </a:r>
            <a:r>
              <a:rPr lang="en-US" sz="1400" dirty="0" err="1"/>
              <a:t>www.flickr.com</a:t>
            </a:r>
            <a:r>
              <a:rPr lang="en-US" sz="1400" dirty="0"/>
              <a:t>/photos/</a:t>
            </a:r>
            <a:r>
              <a:rPr lang="en-US" sz="1400" dirty="0" err="1"/>
              <a:t>wdwbarber</a:t>
            </a:r>
            <a:r>
              <a:rPr lang="en-US" sz="1400" dirty="0"/>
              <a:t>/4357545622/, CC by-</a:t>
            </a:r>
            <a:r>
              <a:rPr lang="en-US" sz="1400" dirty="0" err="1" smtClean="0"/>
              <a:t>nc</a:t>
            </a:r>
            <a:r>
              <a:rPr lang="en-US" sz="1400" dirty="0" smtClean="0"/>
              <a:t> 2.0</a:t>
            </a:r>
            <a:endParaRPr lang="en-US" sz="1400" dirty="0"/>
          </a:p>
        </p:txBody>
      </p:sp>
    </p:spTree>
    <p:extLst>
      <p:ext uri="{BB962C8B-B14F-4D97-AF65-F5344CB8AC3E}">
        <p14:creationId xmlns:p14="http://schemas.microsoft.com/office/powerpoint/2010/main" val="34509806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landscape</a:t>
            </a:r>
            <a:endParaRPr lang="en-US" dirty="0"/>
          </a:p>
        </p:txBody>
      </p:sp>
      <p:pic>
        <p:nvPicPr>
          <p:cNvPr id="3" name="Picture 2"/>
          <p:cNvPicPr>
            <a:picLocks noChangeAspect="1"/>
          </p:cNvPicPr>
          <p:nvPr/>
        </p:nvPicPr>
        <p:blipFill>
          <a:blip r:embed="rId3"/>
          <a:stretch>
            <a:fillRect/>
          </a:stretch>
        </p:blipFill>
        <p:spPr>
          <a:xfrm>
            <a:off x="3111500" y="3392055"/>
            <a:ext cx="2921000" cy="812800"/>
          </a:xfrm>
          <a:prstGeom prst="rect">
            <a:avLst/>
          </a:prstGeom>
        </p:spPr>
      </p:pic>
      <p:pic>
        <p:nvPicPr>
          <p:cNvPr id="5" name="Picture 4" descr="unclibraries542.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909" y="2307936"/>
            <a:ext cx="2695271" cy="601517"/>
          </a:xfrm>
          <a:prstGeom prst="rect">
            <a:avLst/>
          </a:prstGeom>
        </p:spPr>
      </p:pic>
      <p:pic>
        <p:nvPicPr>
          <p:cNvPr id="7" name="Picture 6"/>
          <p:cNvPicPr>
            <a:picLocks noChangeAspect="1"/>
          </p:cNvPicPr>
          <p:nvPr/>
        </p:nvPicPr>
        <p:blipFill>
          <a:blip r:embed="rId5"/>
          <a:stretch>
            <a:fillRect/>
          </a:stretch>
        </p:blipFill>
        <p:spPr>
          <a:xfrm>
            <a:off x="7000662" y="3493122"/>
            <a:ext cx="1603549" cy="716050"/>
          </a:xfrm>
          <a:prstGeom prst="rect">
            <a:avLst/>
          </a:prstGeom>
        </p:spPr>
      </p:pic>
      <p:pic>
        <p:nvPicPr>
          <p:cNvPr id="8" name="Picture 7"/>
          <p:cNvPicPr>
            <a:picLocks noChangeAspect="1"/>
          </p:cNvPicPr>
          <p:nvPr/>
        </p:nvPicPr>
        <p:blipFill>
          <a:blip r:embed="rId6"/>
          <a:stretch>
            <a:fillRect/>
          </a:stretch>
        </p:blipFill>
        <p:spPr>
          <a:xfrm>
            <a:off x="394855" y="5541819"/>
            <a:ext cx="4144433" cy="838200"/>
          </a:xfrm>
          <a:prstGeom prst="rect">
            <a:avLst/>
          </a:prstGeom>
        </p:spPr>
      </p:pic>
      <p:pic>
        <p:nvPicPr>
          <p:cNvPr id="9" name="Picture 8"/>
          <p:cNvPicPr>
            <a:picLocks noChangeAspect="1"/>
          </p:cNvPicPr>
          <p:nvPr/>
        </p:nvPicPr>
        <p:blipFill>
          <a:blip r:embed="rId7"/>
          <a:stretch>
            <a:fillRect/>
          </a:stretch>
        </p:blipFill>
        <p:spPr>
          <a:xfrm>
            <a:off x="3998192" y="1774535"/>
            <a:ext cx="1659081" cy="820621"/>
          </a:xfrm>
          <a:prstGeom prst="rect">
            <a:avLst/>
          </a:prstGeom>
          <a:solidFill>
            <a:schemeClr val="accent3">
              <a:lumMod val="50000"/>
            </a:schemeClr>
          </a:solidFill>
        </p:spPr>
      </p:pic>
      <p:pic>
        <p:nvPicPr>
          <p:cNvPr id="10" name="Picture 9"/>
          <p:cNvPicPr>
            <a:picLocks noChangeAspect="1"/>
          </p:cNvPicPr>
          <p:nvPr/>
        </p:nvPicPr>
        <p:blipFill>
          <a:blip r:embed="rId8"/>
          <a:stretch>
            <a:fillRect/>
          </a:stretch>
        </p:blipFill>
        <p:spPr>
          <a:xfrm>
            <a:off x="1266537" y="4503550"/>
            <a:ext cx="2889827" cy="839686"/>
          </a:xfrm>
          <a:prstGeom prst="rect">
            <a:avLst/>
          </a:prstGeom>
        </p:spPr>
      </p:pic>
      <p:pic>
        <p:nvPicPr>
          <p:cNvPr id="11" name="Picture 10"/>
          <p:cNvPicPr>
            <a:picLocks noChangeAspect="1"/>
          </p:cNvPicPr>
          <p:nvPr/>
        </p:nvPicPr>
        <p:blipFill>
          <a:blip r:embed="rId9"/>
          <a:stretch>
            <a:fillRect/>
          </a:stretch>
        </p:blipFill>
        <p:spPr>
          <a:xfrm>
            <a:off x="4756728" y="5186257"/>
            <a:ext cx="2170546" cy="1080615"/>
          </a:xfrm>
          <a:prstGeom prst="rect">
            <a:avLst/>
          </a:prstGeom>
        </p:spPr>
      </p:pic>
      <p:pic>
        <p:nvPicPr>
          <p:cNvPr id="12" name="Picture 11"/>
          <p:cNvPicPr>
            <a:picLocks noChangeAspect="1"/>
          </p:cNvPicPr>
          <p:nvPr/>
        </p:nvPicPr>
        <p:blipFill>
          <a:blip r:embed="rId10"/>
          <a:stretch>
            <a:fillRect/>
          </a:stretch>
        </p:blipFill>
        <p:spPr>
          <a:xfrm>
            <a:off x="248227" y="3343563"/>
            <a:ext cx="1905000" cy="863600"/>
          </a:xfrm>
          <a:prstGeom prst="rect">
            <a:avLst/>
          </a:prstGeom>
        </p:spPr>
      </p:pic>
      <p:sp>
        <p:nvSpPr>
          <p:cNvPr id="13" name="TextBox 12"/>
          <p:cNvSpPr txBox="1"/>
          <p:nvPr/>
        </p:nvSpPr>
        <p:spPr>
          <a:xfrm>
            <a:off x="6604000" y="1731817"/>
            <a:ext cx="2286000" cy="584776"/>
          </a:xfrm>
          <a:prstGeom prst="rect">
            <a:avLst/>
          </a:prstGeom>
          <a:noFill/>
        </p:spPr>
        <p:txBody>
          <a:bodyPr wrap="square" rtlCol="0">
            <a:spAutoFit/>
          </a:bodyPr>
          <a:lstStyle/>
          <a:p>
            <a:pPr algn="ctr"/>
            <a:r>
              <a:rPr lang="en-US" sz="3200" dirty="0" smtClean="0"/>
              <a:t>CRADLE</a:t>
            </a:r>
            <a:endParaRPr lang="en-US" dirty="0" smtClean="0"/>
          </a:p>
        </p:txBody>
      </p:sp>
      <p:pic>
        <p:nvPicPr>
          <p:cNvPr id="14" name="Picture 13"/>
          <p:cNvPicPr>
            <a:picLocks noChangeAspect="1"/>
          </p:cNvPicPr>
          <p:nvPr/>
        </p:nvPicPr>
        <p:blipFill>
          <a:blip r:embed="rId11"/>
          <a:stretch>
            <a:fillRect/>
          </a:stretch>
        </p:blipFill>
        <p:spPr>
          <a:xfrm>
            <a:off x="6067137" y="2605809"/>
            <a:ext cx="1905000" cy="571500"/>
          </a:xfrm>
          <a:prstGeom prst="rect">
            <a:avLst/>
          </a:prstGeom>
        </p:spPr>
      </p:pic>
      <p:pic>
        <p:nvPicPr>
          <p:cNvPr id="16" name="Picture 15"/>
          <p:cNvPicPr>
            <a:picLocks noChangeAspect="1"/>
          </p:cNvPicPr>
          <p:nvPr/>
        </p:nvPicPr>
        <p:blipFill>
          <a:blip r:embed="rId12"/>
          <a:stretch>
            <a:fillRect/>
          </a:stretch>
        </p:blipFill>
        <p:spPr>
          <a:xfrm>
            <a:off x="6399274" y="4648730"/>
            <a:ext cx="2488818" cy="648311"/>
          </a:xfrm>
          <a:prstGeom prst="rect">
            <a:avLst/>
          </a:prstGeom>
        </p:spPr>
      </p:pic>
    </p:spTree>
    <p:extLst>
      <p:ext uri="{BB962C8B-B14F-4D97-AF65-F5344CB8AC3E}">
        <p14:creationId xmlns:p14="http://schemas.microsoft.com/office/powerpoint/2010/main" val="357776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Services</a:t>
            </a:r>
            <a:endParaRPr lang="en-US" dirty="0"/>
          </a:p>
        </p:txBody>
      </p:sp>
      <p:pic>
        <p:nvPicPr>
          <p:cNvPr id="3" name="Picture 2"/>
          <p:cNvPicPr>
            <a:picLocks noChangeAspect="1"/>
          </p:cNvPicPr>
          <p:nvPr/>
        </p:nvPicPr>
        <p:blipFill>
          <a:blip r:embed="rId3"/>
          <a:stretch>
            <a:fillRect/>
          </a:stretch>
        </p:blipFill>
        <p:spPr>
          <a:xfrm>
            <a:off x="264595" y="2007772"/>
            <a:ext cx="8632448" cy="3614838"/>
          </a:xfrm>
          <a:prstGeom prst="rect">
            <a:avLst/>
          </a:prstGeom>
        </p:spPr>
      </p:pic>
      <p:sp>
        <p:nvSpPr>
          <p:cNvPr id="5" name="TextBox 4"/>
          <p:cNvSpPr txBox="1"/>
          <p:nvPr/>
        </p:nvSpPr>
        <p:spPr>
          <a:xfrm>
            <a:off x="2451922" y="5662812"/>
            <a:ext cx="6456145" cy="461665"/>
          </a:xfrm>
          <a:prstGeom prst="rect">
            <a:avLst/>
          </a:prstGeom>
          <a:noFill/>
        </p:spPr>
        <p:txBody>
          <a:bodyPr wrap="square" rtlCol="0">
            <a:spAutoFit/>
          </a:bodyPr>
          <a:lstStyle/>
          <a:p>
            <a:pPr algn="r"/>
            <a:r>
              <a:rPr lang="en-US" sz="2400" dirty="0" err="1" smtClean="0"/>
              <a:t>Juscelino</a:t>
            </a:r>
            <a:r>
              <a:rPr lang="en-US" sz="2400" dirty="0" smtClean="0"/>
              <a:t> </a:t>
            </a:r>
            <a:r>
              <a:rPr lang="en-US" sz="2400" dirty="0" err="1" smtClean="0"/>
              <a:t>Kubitschek</a:t>
            </a:r>
            <a:r>
              <a:rPr lang="en-US" sz="2400" dirty="0" smtClean="0"/>
              <a:t> Bridge, Brasilia, Brazil</a:t>
            </a:r>
            <a:endParaRPr lang="en-US" sz="2400" dirty="0"/>
          </a:p>
        </p:txBody>
      </p:sp>
      <p:sp>
        <p:nvSpPr>
          <p:cNvPr id="6" name="TextBox 5"/>
          <p:cNvSpPr txBox="1"/>
          <p:nvPr/>
        </p:nvSpPr>
        <p:spPr>
          <a:xfrm>
            <a:off x="52920" y="6545719"/>
            <a:ext cx="8996267" cy="276999"/>
          </a:xfrm>
          <a:prstGeom prst="rect">
            <a:avLst/>
          </a:prstGeom>
          <a:noFill/>
        </p:spPr>
        <p:txBody>
          <a:bodyPr wrap="square" rtlCol="0">
            <a:spAutoFit/>
          </a:bodyPr>
          <a:lstStyle/>
          <a:p>
            <a:pPr algn="ctr"/>
            <a:r>
              <a:rPr lang="en-US" sz="1200" dirty="0" smtClean="0"/>
              <a:t>Photo by Mario Roberto </a:t>
            </a:r>
            <a:r>
              <a:rPr lang="en-US" sz="1200" dirty="0"/>
              <a:t>Duran Ortiz, http://</a:t>
            </a:r>
            <a:r>
              <a:rPr lang="en-US" sz="1200" dirty="0" err="1"/>
              <a:t>en.wikipedia.org</a:t>
            </a:r>
            <a:r>
              <a:rPr lang="en-US" sz="1200" dirty="0"/>
              <a:t>/wiki/File:BSB_Ponte_JK_Panorama_05_2007_266.jpg </a:t>
            </a:r>
          </a:p>
        </p:txBody>
      </p:sp>
    </p:spTree>
    <p:extLst>
      <p:ext uri="{BB962C8B-B14F-4D97-AF65-F5344CB8AC3E}">
        <p14:creationId xmlns:p14="http://schemas.microsoft.com/office/powerpoint/2010/main" val="3009355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 here</a:t>
            </a:r>
            <a:endParaRPr lang="en-US" dirty="0"/>
          </a:p>
        </p:txBody>
      </p:sp>
      <p:pic>
        <p:nvPicPr>
          <p:cNvPr id="3" name="Picture 2"/>
          <p:cNvPicPr>
            <a:picLocks noChangeAspect="1"/>
          </p:cNvPicPr>
          <p:nvPr/>
        </p:nvPicPr>
        <p:blipFill>
          <a:blip r:embed="rId3"/>
          <a:stretch>
            <a:fillRect/>
          </a:stretch>
        </p:blipFill>
        <p:spPr>
          <a:xfrm>
            <a:off x="2401455" y="1812636"/>
            <a:ext cx="4318000" cy="4318000"/>
          </a:xfrm>
          <a:prstGeom prst="rect">
            <a:avLst/>
          </a:prstGeom>
        </p:spPr>
      </p:pic>
    </p:spTree>
    <p:extLst>
      <p:ext uri="{BB962C8B-B14F-4D97-AF65-F5344CB8AC3E}">
        <p14:creationId xmlns:p14="http://schemas.microsoft.com/office/powerpoint/2010/main" val="872969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pilot, as technology and a service</a:t>
            </a:r>
            <a:endParaRPr lang="en-US" dirty="0"/>
          </a:p>
        </p:txBody>
      </p:sp>
      <p:pic>
        <p:nvPicPr>
          <p:cNvPr id="3" name="Picture 2"/>
          <p:cNvPicPr>
            <a:picLocks noChangeAspect="1"/>
          </p:cNvPicPr>
          <p:nvPr/>
        </p:nvPicPr>
        <p:blipFill>
          <a:blip r:embed="rId3"/>
          <a:stretch>
            <a:fillRect/>
          </a:stretch>
        </p:blipFill>
        <p:spPr>
          <a:xfrm>
            <a:off x="2743200" y="3157682"/>
            <a:ext cx="3657600" cy="1143000"/>
          </a:xfrm>
          <a:prstGeom prst="rect">
            <a:avLst/>
          </a:prstGeom>
        </p:spPr>
      </p:pic>
    </p:spTree>
    <p:extLst>
      <p:ext uri="{BB962C8B-B14F-4D97-AF65-F5344CB8AC3E}">
        <p14:creationId xmlns:p14="http://schemas.microsoft.com/office/powerpoint/2010/main" val="1612434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7816" y="2155248"/>
            <a:ext cx="6200343" cy="3017116"/>
          </a:xfrm>
        </p:spPr>
        <p:txBody>
          <a:bodyPr anchor="ctr"/>
          <a:lstStyle/>
          <a:p>
            <a:pPr algn="ctr"/>
            <a:r>
              <a:rPr lang="en-US" dirty="0" smtClean="0"/>
              <a:t>So what has this taught us about casting our work as </a:t>
            </a:r>
            <a:r>
              <a:rPr lang="en-US" i="1" dirty="0" smtClean="0"/>
              <a:t>services</a:t>
            </a:r>
            <a:r>
              <a:rPr lang="en-US" dirty="0" smtClean="0"/>
              <a:t>?</a:t>
            </a:r>
            <a:endParaRPr lang="en-US" dirty="0"/>
          </a:p>
        </p:txBody>
      </p:sp>
    </p:spTree>
    <p:extLst>
      <p:ext uri="{BB962C8B-B14F-4D97-AF65-F5344CB8AC3E}">
        <p14:creationId xmlns:p14="http://schemas.microsoft.com/office/powerpoint/2010/main" val="96947759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proposal for Library-based DH support services</a:t>
            </a:r>
            <a:endParaRPr lang="en-US" dirty="0"/>
          </a:p>
        </p:txBody>
      </p:sp>
      <p:sp>
        <p:nvSpPr>
          <p:cNvPr id="3" name="Content Placeholder 2"/>
          <p:cNvSpPr>
            <a:spLocks noGrp="1"/>
          </p:cNvSpPr>
          <p:nvPr>
            <p:ph sz="half" idx="1"/>
          </p:nvPr>
        </p:nvSpPr>
        <p:spPr>
          <a:xfrm>
            <a:off x="395288" y="2507818"/>
            <a:ext cx="4038600" cy="4262437"/>
          </a:xfrm>
        </p:spPr>
        <p:txBody>
          <a:bodyPr>
            <a:normAutofit fontScale="85000" lnSpcReduction="20000"/>
          </a:bodyPr>
          <a:lstStyle/>
          <a:p>
            <a:r>
              <a:rPr lang="en-US" kern="1200" dirty="0" smtClean="0"/>
              <a:t>Facilitate </a:t>
            </a:r>
            <a:r>
              <a:rPr lang="en-US" kern="1200" dirty="0"/>
              <a:t>research and pedagogical use and re-use of digital material managed by the </a:t>
            </a:r>
            <a:r>
              <a:rPr lang="en-US" kern="1200" dirty="0" smtClean="0"/>
              <a:t>Library</a:t>
            </a:r>
          </a:p>
          <a:p>
            <a:r>
              <a:rPr lang="en-US" kern="1200" dirty="0"/>
              <a:t>Provide select core infrastructure and services for digital humanities </a:t>
            </a:r>
            <a:r>
              <a:rPr lang="en-US" kern="1200" dirty="0" smtClean="0"/>
              <a:t>work</a:t>
            </a:r>
          </a:p>
          <a:p>
            <a:r>
              <a:rPr lang="en-US" dirty="0" smtClean="0"/>
              <a:t>Partner on select initiatives that advance the state of the art in the digital humanities field and grow digital infrastructure in the Library</a:t>
            </a:r>
          </a:p>
          <a:p>
            <a:endParaRPr lang="en-US" kern="1200" dirty="0" smtClean="0"/>
          </a:p>
          <a:p>
            <a:endParaRPr lang="en-US" dirty="0"/>
          </a:p>
        </p:txBody>
      </p:sp>
      <p:sp>
        <p:nvSpPr>
          <p:cNvPr id="4" name="Content Placeholder 3"/>
          <p:cNvSpPr>
            <a:spLocks noGrp="1"/>
          </p:cNvSpPr>
          <p:nvPr>
            <p:ph sz="half" idx="2"/>
          </p:nvPr>
        </p:nvSpPr>
        <p:spPr>
          <a:xfrm>
            <a:off x="4586288" y="2147457"/>
            <a:ext cx="4038600" cy="4502726"/>
          </a:xfrm>
        </p:spPr>
        <p:txBody>
          <a:bodyPr>
            <a:normAutofit fontScale="85000" lnSpcReduction="20000"/>
          </a:bodyPr>
          <a:lstStyle/>
          <a:p>
            <a:r>
              <a:rPr lang="en-US" kern="1200" dirty="0" smtClean="0"/>
              <a:t>Digitize </a:t>
            </a:r>
            <a:r>
              <a:rPr lang="en-US" kern="1200" dirty="0"/>
              <a:t>library collections</a:t>
            </a:r>
          </a:p>
          <a:p>
            <a:r>
              <a:rPr lang="en-US" dirty="0" smtClean="0"/>
              <a:t>Offer Library staff as research partners on digital humanities projects in areas of specialization</a:t>
            </a:r>
          </a:p>
          <a:p>
            <a:r>
              <a:rPr lang="en-US" dirty="0" smtClean="0"/>
              <a:t>Periodically </a:t>
            </a:r>
            <a:r>
              <a:rPr lang="en-US" dirty="0"/>
              <a:t>offer structured formal training and guidance on select digital humanities </a:t>
            </a:r>
            <a:r>
              <a:rPr lang="en-US" dirty="0" smtClean="0"/>
              <a:t>activities</a:t>
            </a:r>
          </a:p>
          <a:p>
            <a:r>
              <a:rPr lang="en-US" dirty="0"/>
              <a:t>Provide consultation on best practices for producing sustainable digital humanities initiatives</a:t>
            </a:r>
          </a:p>
        </p:txBody>
      </p:sp>
    </p:spTree>
    <p:extLst>
      <p:ext uri="{BB962C8B-B14F-4D97-AF65-F5344CB8AC3E}">
        <p14:creationId xmlns:p14="http://schemas.microsoft.com/office/powerpoint/2010/main" val="83574650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UNC Powerpoint Template">
  <a:themeElements>
    <a:clrScheme name="Edge 15">
      <a:dk1>
        <a:srgbClr val="000000"/>
      </a:dk1>
      <a:lt1>
        <a:srgbClr val="FFFFFF"/>
      </a:lt1>
      <a:dk2>
        <a:srgbClr val="003D66"/>
      </a:dk2>
      <a:lt2>
        <a:srgbClr val="5F5F5F"/>
      </a:lt2>
      <a:accent1>
        <a:srgbClr val="990000"/>
      </a:accent1>
      <a:accent2>
        <a:srgbClr val="990000"/>
      </a:accent2>
      <a:accent3>
        <a:srgbClr val="FFFFFF"/>
      </a:accent3>
      <a:accent4>
        <a:srgbClr val="000000"/>
      </a:accent4>
      <a:accent5>
        <a:srgbClr val="CAAAAA"/>
      </a:accent5>
      <a:accent6>
        <a:srgbClr val="8A0000"/>
      </a:accent6>
      <a:hlink>
        <a:srgbClr val="0066FF"/>
      </a:hlink>
      <a:folHlink>
        <a:srgbClr val="0981EF"/>
      </a:folHlink>
    </a:clrScheme>
    <a:fontScheme name="Edge">
      <a:majorFont>
        <a:latin typeface="Franklin Gothic Book"/>
        <a:ea typeface="ＭＳ Ｐゴシック"/>
        <a:cs typeface="Arial"/>
      </a:majorFont>
      <a:minorFont>
        <a:latin typeface="Franklin Gothic Book"/>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10">
        <a:dk1>
          <a:srgbClr val="000000"/>
        </a:dk1>
        <a:lt1>
          <a:srgbClr val="FFFFFF"/>
        </a:lt1>
        <a:dk2>
          <a:srgbClr val="003D66"/>
        </a:dk2>
        <a:lt2>
          <a:srgbClr val="5F5F5F"/>
        </a:lt2>
        <a:accent1>
          <a:srgbClr val="FF9900"/>
        </a:accent1>
        <a:accent2>
          <a:srgbClr val="015CAF"/>
        </a:accent2>
        <a:accent3>
          <a:srgbClr val="FFFFFF"/>
        </a:accent3>
        <a:accent4>
          <a:srgbClr val="000000"/>
        </a:accent4>
        <a:accent5>
          <a:srgbClr val="FFCAAA"/>
        </a:accent5>
        <a:accent6>
          <a:srgbClr val="01539E"/>
        </a:accent6>
        <a:hlink>
          <a:srgbClr val="FF6600"/>
        </a:hlink>
        <a:folHlink>
          <a:srgbClr val="0981EF"/>
        </a:folHlink>
      </a:clrScheme>
      <a:clrMap bg1="lt1" tx1="dk1" bg2="lt2" tx2="dk2" accent1="accent1" accent2="accent2" accent3="accent3" accent4="accent4" accent5="accent5" accent6="accent6" hlink="hlink" folHlink="folHlink"/>
    </a:extraClrScheme>
    <a:extraClrScheme>
      <a:clrScheme name="Edge 11">
        <a:dk1>
          <a:srgbClr val="000000"/>
        </a:dk1>
        <a:lt1>
          <a:srgbClr val="FFFFFF"/>
        </a:lt1>
        <a:dk2>
          <a:srgbClr val="003D66"/>
        </a:dk2>
        <a:lt2>
          <a:srgbClr val="5F5F5F"/>
        </a:lt2>
        <a:accent1>
          <a:srgbClr val="FF9900"/>
        </a:accent1>
        <a:accent2>
          <a:srgbClr val="FD9101"/>
        </a:accent2>
        <a:accent3>
          <a:srgbClr val="FFFFFF"/>
        </a:accent3>
        <a:accent4>
          <a:srgbClr val="000000"/>
        </a:accent4>
        <a:accent5>
          <a:srgbClr val="FFCAAA"/>
        </a:accent5>
        <a:accent6>
          <a:srgbClr val="E58301"/>
        </a:accent6>
        <a:hlink>
          <a:srgbClr val="0066FF"/>
        </a:hlink>
        <a:folHlink>
          <a:srgbClr val="0981EF"/>
        </a:folHlink>
      </a:clrScheme>
      <a:clrMap bg1="lt1" tx1="dk1" bg2="lt2" tx2="dk2" accent1="accent1" accent2="accent2" accent3="accent3" accent4="accent4" accent5="accent5" accent6="accent6" hlink="hlink" folHlink="folHlink"/>
    </a:extraClrScheme>
    <a:extraClrScheme>
      <a:clrScheme name="Edge 12">
        <a:dk1>
          <a:srgbClr val="000000"/>
        </a:dk1>
        <a:lt1>
          <a:srgbClr val="FFFFFF"/>
        </a:lt1>
        <a:dk2>
          <a:srgbClr val="003D66"/>
        </a:dk2>
        <a:lt2>
          <a:srgbClr val="5F5F5F"/>
        </a:lt2>
        <a:accent1>
          <a:srgbClr val="FF9900"/>
        </a:accent1>
        <a:accent2>
          <a:srgbClr val="FD9101"/>
        </a:accent2>
        <a:accent3>
          <a:srgbClr val="FFFFFF"/>
        </a:accent3>
        <a:accent4>
          <a:srgbClr val="000000"/>
        </a:accent4>
        <a:accent5>
          <a:srgbClr val="FFCAAA"/>
        </a:accent5>
        <a:accent6>
          <a:srgbClr val="E58301"/>
        </a:accent6>
        <a:hlink>
          <a:srgbClr val="003B92"/>
        </a:hlink>
        <a:folHlink>
          <a:srgbClr val="0981EF"/>
        </a:folHlink>
      </a:clrScheme>
      <a:clrMap bg1="lt1" tx1="dk1" bg2="lt2" tx2="dk2" accent1="accent1" accent2="accent2" accent3="accent3" accent4="accent4" accent5="accent5" accent6="accent6" hlink="hlink" folHlink="folHlink"/>
    </a:extraClrScheme>
    <a:extraClrScheme>
      <a:clrScheme name="Edge 13">
        <a:dk1>
          <a:srgbClr val="000000"/>
        </a:dk1>
        <a:lt1>
          <a:srgbClr val="FFFFFF"/>
        </a:lt1>
        <a:dk2>
          <a:srgbClr val="1E1F1B"/>
        </a:dk2>
        <a:lt2>
          <a:srgbClr val="5F5F5F"/>
        </a:lt2>
        <a:accent1>
          <a:srgbClr val="FF9900"/>
        </a:accent1>
        <a:accent2>
          <a:srgbClr val="FD9101"/>
        </a:accent2>
        <a:accent3>
          <a:srgbClr val="FFFFFF"/>
        </a:accent3>
        <a:accent4>
          <a:srgbClr val="000000"/>
        </a:accent4>
        <a:accent5>
          <a:srgbClr val="FFCAAA"/>
        </a:accent5>
        <a:accent6>
          <a:srgbClr val="E58301"/>
        </a:accent6>
        <a:hlink>
          <a:srgbClr val="003B92"/>
        </a:hlink>
        <a:folHlink>
          <a:srgbClr val="0981EF"/>
        </a:folHlink>
      </a:clrScheme>
      <a:clrMap bg1="lt1" tx1="dk1" bg2="lt2" tx2="dk2" accent1="accent1" accent2="accent2" accent3="accent3" accent4="accent4" accent5="accent5" accent6="accent6" hlink="hlink" folHlink="folHlink"/>
    </a:extraClrScheme>
    <a:extraClrScheme>
      <a:clrScheme name="Edge 14">
        <a:dk1>
          <a:srgbClr val="000000"/>
        </a:dk1>
        <a:lt1>
          <a:srgbClr val="FFFFFF"/>
        </a:lt1>
        <a:dk2>
          <a:srgbClr val="003D66"/>
        </a:dk2>
        <a:lt2>
          <a:srgbClr val="5F5F5F"/>
        </a:lt2>
        <a:accent1>
          <a:srgbClr val="990000"/>
        </a:accent1>
        <a:accent2>
          <a:srgbClr val="FD9101"/>
        </a:accent2>
        <a:accent3>
          <a:srgbClr val="FFFFFF"/>
        </a:accent3>
        <a:accent4>
          <a:srgbClr val="000000"/>
        </a:accent4>
        <a:accent5>
          <a:srgbClr val="CAAAAA"/>
        </a:accent5>
        <a:accent6>
          <a:srgbClr val="E58301"/>
        </a:accent6>
        <a:hlink>
          <a:srgbClr val="0066FF"/>
        </a:hlink>
        <a:folHlink>
          <a:srgbClr val="0981EF"/>
        </a:folHlink>
      </a:clrScheme>
      <a:clrMap bg1="lt1" tx1="dk1" bg2="lt2" tx2="dk2" accent1="accent1" accent2="accent2" accent3="accent3" accent4="accent4" accent5="accent5" accent6="accent6" hlink="hlink" folHlink="folHlink"/>
    </a:extraClrScheme>
    <a:extraClrScheme>
      <a:clrScheme name="Edge 15">
        <a:dk1>
          <a:srgbClr val="000000"/>
        </a:dk1>
        <a:lt1>
          <a:srgbClr val="FFFFFF"/>
        </a:lt1>
        <a:dk2>
          <a:srgbClr val="003D66"/>
        </a:dk2>
        <a:lt2>
          <a:srgbClr val="5F5F5F"/>
        </a:lt2>
        <a:accent1>
          <a:srgbClr val="990000"/>
        </a:accent1>
        <a:accent2>
          <a:srgbClr val="990000"/>
        </a:accent2>
        <a:accent3>
          <a:srgbClr val="FFFFFF"/>
        </a:accent3>
        <a:accent4>
          <a:srgbClr val="000000"/>
        </a:accent4>
        <a:accent5>
          <a:srgbClr val="CAAAAA"/>
        </a:accent5>
        <a:accent6>
          <a:srgbClr val="8A0000"/>
        </a:accent6>
        <a:hlink>
          <a:srgbClr val="0066FF"/>
        </a:hlink>
        <a:folHlink>
          <a:srgbClr val="0981E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UNC Powerpoint Template.potm</Template>
  <TotalTime>1047</TotalTime>
  <Words>2155</Words>
  <Application>Microsoft Macintosh PowerPoint</Application>
  <PresentationFormat>On-screen Show (4:3)</PresentationFormat>
  <Paragraphs>142</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UNC Powerpoint Template</vt:lpstr>
      <vt:lpstr>From Project to … Services?</vt:lpstr>
      <vt:lpstr>Here’s where we found ourselves</vt:lpstr>
      <vt:lpstr>Our immediate goals</vt:lpstr>
      <vt:lpstr>Our landscape</vt:lpstr>
      <vt:lpstr>Services</vt:lpstr>
      <vt:lpstr>Start here</vt:lpstr>
      <vt:lpstr>A pilot, as technology and a service</vt:lpstr>
      <vt:lpstr>So what has this taught us about casting our work as services?</vt:lpstr>
      <vt:lpstr>Our proposal for Library-based DH support services</vt:lpstr>
      <vt:lpstr>(Shall I say it?)</vt:lpstr>
    </vt:vector>
  </TitlesOfParts>
  <Company>Academic Affairs Library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Jenn Riley</cp:lastModifiedBy>
  <cp:revision>84</cp:revision>
  <dcterms:created xsi:type="dcterms:W3CDTF">2005-12-07T16:08:33Z</dcterms:created>
  <dcterms:modified xsi:type="dcterms:W3CDTF">2012-11-05T15:30:35Z</dcterms:modified>
</cp:coreProperties>
</file>