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61" r:id="rId3"/>
    <p:sldId id="262" r:id="rId4"/>
    <p:sldId id="265" r:id="rId5"/>
    <p:sldId id="266" r:id="rId6"/>
    <p:sldId id="263" r:id="rId7"/>
    <p:sldId id="257" r:id="rId8"/>
    <p:sldId id="268" r:id="rId9"/>
    <p:sldId id="267" r:id="rId10"/>
    <p:sldId id="279" r:id="rId11"/>
    <p:sldId id="271" r:id="rId12"/>
    <p:sldId id="269" r:id="rId13"/>
    <p:sldId id="270" r:id="rId14"/>
    <p:sldId id="272" r:id="rId15"/>
    <p:sldId id="280" r:id="rId16"/>
    <p:sldId id="273" r:id="rId17"/>
    <p:sldId id="258" r:id="rId18"/>
    <p:sldId id="281" r:id="rId19"/>
    <p:sldId id="274" r:id="rId20"/>
    <p:sldId id="275" r:id="rId21"/>
    <p:sldId id="259" r:id="rId22"/>
    <p:sldId id="282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E53BE1-3205-433F-989D-E8439045D3F9}" type="datetimeFigureOut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CFBB3-9D9F-4DBA-86B8-FAC6D1AF0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40296-856A-41F0-B5F2-1C070AAD06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F841F-6C23-46D3-813C-0120D87A86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2C64A-D3E8-4A83-9232-27E82A2093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60C66-9843-4C8F-AE1F-977A2C390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21FD-C233-488E-B67D-315E83191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B8D2-A374-4228-94BF-87D538E6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B65-A137-4E1C-978B-94E0EEA9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1648-D7FE-4DD1-956D-C4E97956D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4190-3573-42F0-BE11-92570A27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2FF92E-BE65-497A-85E3-A6B29671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F237-693F-40B2-93D6-C9C9F2FA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DCEE-32BE-4082-8850-495AC6628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F0B6-BB21-4655-AE12-4E4246A3A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E87D-4A8D-42D8-9605-B9CD8696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IDAH Seminar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6CF5B-3C0D-4378-9844-FDEF5132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18" r:id="rId3"/>
    <p:sldLayoutId id="2147483719" r:id="rId4"/>
    <p:sldLayoutId id="2147483726" r:id="rId5"/>
    <p:sldLayoutId id="2147483727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▫"/>
        <a:defRPr sz="2000" kern="1200">
          <a:solidFill>
            <a:srgbClr val="6BB1C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app1.dlib.indiana.edu/cushman/results/result.do?query=state%3A%22Florida%22&amp;action=brow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url.dlib.indiana.edu/iudl/archives/cushman/P150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dlib.indiana.edu/~jenlrile/presentations/idah2008/descriptive1.x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indiana.edu/~jenlrile/presentations/idah2008/technical.x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url.dlib.indiana.edu/iudl/imh/VAA4025-004-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dlib.indiana.edu/~jenlrile/presentations/idah2008/structural1.x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app1.dlib.indiana.edu/imh/view.do?docId=VAA4025-004-4-a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dlib.indiana.edu/~jenlrile/presentations/idah2008/structural2.x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url.dlib.indiana.edu/iudl/imh/screen/VAA4025-004-4-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dlib.indiana.edu/~jenlrile/presentations/idah2008/markup1.x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indiana.edu/~jenlrile/presentations/idah2008/markup2.x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smtClean="0"/>
              <a:t>Introduction to metadata for IDAH fellows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smtClean="0"/>
              <a:t>Jenn Riley</a:t>
            </a:r>
          </a:p>
          <a:p>
            <a:pPr marL="63500" eaLnBrk="1" hangingPunct="1"/>
            <a:r>
              <a:rPr lang="en-US" smtClean="0"/>
              <a:t>Metadata Librarian</a:t>
            </a:r>
          </a:p>
          <a:p>
            <a:pPr marL="63500" eaLnBrk="1" hangingPunct="1"/>
            <a:r>
              <a:rPr lang="en-US" smtClean="0"/>
              <a:t>Digital Library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possibilities relevant to IDAH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Date </a:t>
            </a:r>
          </a:p>
          <a:p>
            <a:pPr lvl="1" eaLnBrk="1" hangingPunct="1">
              <a:defRPr/>
            </a:pPr>
            <a:r>
              <a:rPr lang="en-US" dirty="0" smtClean="0"/>
              <a:t>That </a:t>
            </a:r>
            <a:r>
              <a:rPr lang="en-US" dirty="0" smtClean="0"/>
              <a:t>a work was </a:t>
            </a:r>
            <a:r>
              <a:rPr lang="en-US" dirty="0" smtClean="0"/>
              <a:t>performed</a:t>
            </a:r>
          </a:p>
          <a:p>
            <a:pPr lvl="1" eaLnBrk="1" hangingPunct="1">
              <a:defRPr/>
            </a:pPr>
            <a:r>
              <a:rPr lang="en-US" dirty="0" smtClean="0"/>
              <a:t>That an interview was conducted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Geographic places in support of a map-based interface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Topics discussed in an interview</a:t>
            </a:r>
          </a:p>
          <a:p>
            <a:pPr eaLnBrk="1" hangingPunct="1">
              <a:defRPr/>
            </a:pPr>
            <a:r>
              <a:rPr lang="en-US" dirty="0" smtClean="0"/>
              <a:t>Language of the text of a musical work</a:t>
            </a:r>
          </a:p>
          <a:p>
            <a:pPr eaLnBrk="1" hangingPunct="1">
              <a:defRPr/>
            </a:pPr>
            <a:r>
              <a:rPr lang="en-US" dirty="0" smtClean="0"/>
              <a:t>Likely </a:t>
            </a:r>
            <a:r>
              <a:rPr lang="en-US" dirty="0" smtClean="0"/>
              <a:t>browse entry points such </a:t>
            </a:r>
            <a:r>
              <a:rPr lang="en-US" dirty="0" smtClean="0"/>
              <a:t>as genre </a:t>
            </a:r>
            <a:r>
              <a:rPr lang="en-US" dirty="0" smtClean="0"/>
              <a:t>of musical composition</a:t>
            </a:r>
          </a:p>
          <a:p>
            <a:pPr eaLnBrk="1" hangingPunct="1">
              <a:defRPr/>
            </a:pPr>
            <a:r>
              <a:rPr lang="en-US" dirty="0" smtClean="0"/>
              <a:t>Links to supplementary content</a:t>
            </a:r>
          </a:p>
          <a:p>
            <a:pPr lvl="1" eaLnBrk="1" hangingPunct="1">
              <a:defRPr/>
            </a:pPr>
            <a:r>
              <a:rPr lang="en-US" dirty="0" smtClean="0"/>
              <a:t>Ephemera</a:t>
            </a:r>
          </a:p>
          <a:p>
            <a:pPr lvl="1" eaLnBrk="1" hangingPunct="1">
              <a:defRPr/>
            </a:pPr>
            <a:r>
              <a:rPr lang="en-US" dirty="0" smtClean="0"/>
              <a:t>Source materials</a:t>
            </a:r>
          </a:p>
          <a:p>
            <a:pPr lvl="1" eaLnBrk="1" hangingPunct="1">
              <a:defRPr/>
            </a:pPr>
            <a:r>
              <a:rPr lang="en-US" dirty="0" smtClean="0"/>
              <a:t>Original </a:t>
            </a:r>
            <a:r>
              <a:rPr lang="en-US" dirty="0" smtClean="0"/>
              <a:t>interpretive text and scholarly annotation</a:t>
            </a:r>
          </a:p>
          <a:p>
            <a:pPr eaLnBrk="1" hangingPunct="1">
              <a:defRPr/>
            </a:pPr>
            <a:r>
              <a:rPr lang="en-US" i="1" dirty="0" smtClean="0"/>
              <a:t>How will users find representations of your output on the Web?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IDAH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2910A-B7B1-4195-8DCA-B46B7C8BF3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Descriptive metadata for discovery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E0916-C31E-4AC7-8768-74C35FA21A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pic>
        <p:nvPicPr>
          <p:cNvPr id="1536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581150"/>
            <a:ext cx="7162800" cy="50974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6469063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524000"/>
            <a:ext cx="6200775" cy="479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Descriptive metadata – an example</a:t>
            </a:r>
          </a:p>
        </p:txBody>
      </p:sp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B37B1-4CAE-4282-9943-6234934B27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Descriptive metadata – another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91578-BEFD-4915-84FB-9536DDBF5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09825"/>
            <a:ext cx="5638800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304800"/>
            <a:ext cx="4046537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metadata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Allows systems to manage and process resources in appropriate ways</a:t>
            </a:r>
          </a:p>
          <a:p>
            <a:pPr eaLnBrk="1" hangingPunct="1"/>
            <a:r>
              <a:rPr lang="en-US" smtClean="0"/>
              <a:t>Essential for the </a:t>
            </a:r>
            <a:r>
              <a:rPr lang="en-US" i="1" smtClean="0"/>
              <a:t>preservation</a:t>
            </a:r>
            <a:r>
              <a:rPr lang="en-US" smtClean="0"/>
              <a:t> of digital materials</a:t>
            </a:r>
          </a:p>
          <a:p>
            <a:pPr eaLnBrk="1" hangingPunct="1"/>
            <a:r>
              <a:rPr lang="en-US" smtClean="0"/>
              <a:t>Generally format-specific</a:t>
            </a:r>
          </a:p>
          <a:p>
            <a:pPr eaLnBrk="1" hangingPunct="1"/>
            <a:r>
              <a:rPr lang="en-US" smtClean="0"/>
              <a:t>Generally machine-generated</a:t>
            </a:r>
          </a:p>
          <a:p>
            <a:pPr eaLnBrk="1" hangingPunct="1"/>
            <a:r>
              <a:rPr lang="en-US" smtClean="0"/>
              <a:t>Not the digital resource itself, but essential information required to </a:t>
            </a:r>
            <a:r>
              <a:rPr lang="en-US" i="1" smtClean="0"/>
              <a:t>understand</a:t>
            </a:r>
            <a:r>
              <a:rPr lang="en-US" smtClean="0"/>
              <a:t> it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CC7BF-259C-4D00-957A-FACF85F5FD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possibilities relevant to IDAH projects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Lighting systems in use during a performance</a:t>
            </a:r>
          </a:p>
          <a:p>
            <a:pPr eaLnBrk="1" hangingPunct="1"/>
            <a:r>
              <a:rPr lang="en-US" dirty="0" smtClean="0"/>
              <a:t>Playback information for audio files</a:t>
            </a:r>
          </a:p>
          <a:p>
            <a:pPr eaLnBrk="1" hangingPunct="1"/>
            <a:r>
              <a:rPr lang="en-US" dirty="0" smtClean="0"/>
              <a:t>Movements and shapes represented in a virtualized representation</a:t>
            </a:r>
            <a:endParaRPr lang="en-US" dirty="0" smtClean="0"/>
          </a:p>
          <a:p>
            <a:pPr eaLnBrk="1" hangingPunct="1"/>
            <a:r>
              <a:rPr lang="en-US" dirty="0" smtClean="0"/>
              <a:t>CAD or other 3-D rendering </a:t>
            </a:r>
            <a:r>
              <a:rPr lang="en-US" dirty="0" smtClean="0"/>
              <a:t>data</a:t>
            </a:r>
          </a:p>
          <a:p>
            <a:pPr eaLnBrk="1" hangingPunct="1"/>
            <a:r>
              <a:rPr lang="en-US" i="1" dirty="0" smtClean="0"/>
              <a:t>What data is needed to understand your digital files into the future?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IDAH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64DC6-EE1A-41D9-8CFB-C388911691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Technical metadata example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A7122-17FB-45C6-B657-22BD686DD6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11300"/>
            <a:ext cx="4495800" cy="52244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22425"/>
            <a:ext cx="6153150" cy="502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metadata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Describes relationships</a:t>
            </a:r>
          </a:p>
          <a:p>
            <a:pPr lvl="1" eaLnBrk="1" hangingPunct="1"/>
            <a:r>
              <a:rPr lang="en-US" smtClean="0"/>
              <a:t>Points of interest within a resource</a:t>
            </a:r>
          </a:p>
          <a:p>
            <a:pPr lvl="1" eaLnBrk="1" hangingPunct="1"/>
            <a:r>
              <a:rPr lang="en-US" smtClean="0"/>
              <a:t>Between parts and wholes</a:t>
            </a:r>
          </a:p>
          <a:p>
            <a:pPr lvl="1" eaLnBrk="1" hangingPunct="1"/>
            <a:r>
              <a:rPr lang="en-US" smtClean="0"/>
              <a:t>Between different representations of the same content</a:t>
            </a:r>
          </a:p>
          <a:p>
            <a:pPr lvl="1" eaLnBrk="1" hangingPunct="1"/>
            <a:r>
              <a:rPr lang="en-US" smtClean="0"/>
              <a:t>When resources should be presented in sequence</a:t>
            </a:r>
          </a:p>
          <a:p>
            <a:pPr lvl="1" eaLnBrk="1" hangingPunct="1"/>
            <a:r>
              <a:rPr lang="en-US" smtClean="0"/>
              <a:t>When resources should be presented in parallel</a:t>
            </a:r>
          </a:p>
          <a:p>
            <a:pPr eaLnBrk="1" hangingPunct="1"/>
            <a:r>
              <a:rPr lang="en-US" smtClean="0"/>
              <a:t>Often machine generated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52C91-B01D-4092-B29E-861326631D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possibilities relevant to IDAH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Connecting together the primary source documents that influence an artistic performance with media documenting the performance itself</a:t>
            </a:r>
          </a:p>
          <a:p>
            <a:pPr eaLnBrk="1" hangingPunct="1">
              <a:defRPr/>
            </a:pPr>
            <a:r>
              <a:rPr lang="en-US" dirty="0" smtClean="0"/>
              <a:t>Performance plan vs. audio recording vs. video </a:t>
            </a:r>
            <a:r>
              <a:rPr lang="en-US" dirty="0" smtClean="0"/>
              <a:t>recording</a:t>
            </a:r>
          </a:p>
          <a:p>
            <a:pPr eaLnBrk="1" hangingPunct="1">
              <a:defRPr/>
            </a:pPr>
            <a:r>
              <a:rPr lang="en-US" dirty="0" smtClean="0"/>
              <a:t>Gathering source data from which a visualization is created</a:t>
            </a:r>
            <a:endParaRPr lang="en-US" dirty="0" smtClean="0"/>
          </a:p>
          <a:p>
            <a:pPr eaLnBrk="1" hangingPunct="1">
              <a:defRPr/>
            </a:pPr>
            <a:r>
              <a:rPr lang="en-US" i="1" dirty="0" smtClean="0"/>
              <a:t>How </a:t>
            </a:r>
            <a:r>
              <a:rPr lang="en-US" i="1" dirty="0" smtClean="0"/>
              <a:t>will users move within and between resources that your project will provide?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IDAH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7B23D-7D85-4072-9A2A-A881B5681B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Structural metadata – an example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62D6A-F345-42AF-AC4B-1C9DA6F0E1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pic>
        <p:nvPicPr>
          <p:cNvPr id="235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1200"/>
            <a:ext cx="65024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477963"/>
            <a:ext cx="6229350" cy="508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5A047-07A6-4685-8349-55B387AFBC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definitions of metadata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“Data about data”</a:t>
            </a:r>
          </a:p>
          <a:p>
            <a:pPr eaLnBrk="1" hangingPunct="1"/>
            <a:r>
              <a:rPr lang="en-US" dirty="0" smtClean="0"/>
              <a:t>“Structured information about an information resource of any media type or format.” (</a:t>
            </a:r>
            <a:r>
              <a:rPr lang="en-US" dirty="0" err="1" smtClean="0"/>
              <a:t>Caplan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“Structured information that describes, explains, locates, or otherwise makes it easier to retrieve, use, or manage an information resource.” (NISO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en-US" dirty="0" smtClean="0">
                <a:ea typeface="ＭＳ Ｐゴシック" pitchFamily="80" charset="-128"/>
              </a:rPr>
              <a:t>“Metadata is constructed, constructive, and actionable.” (Coyle)</a:t>
            </a:r>
            <a:endParaRPr lang="en-US" dirty="0" smtClean="0"/>
          </a:p>
          <a:p>
            <a:pPr eaLnBrk="1" hangingPunct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Structural metadata – another example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38702-5D4F-401C-9C74-E3637B9118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pic>
        <p:nvPicPr>
          <p:cNvPr id="2458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2057400"/>
            <a:ext cx="6370637" cy="470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401763"/>
            <a:ext cx="6305550" cy="515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Markup languages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 metadata with data (resource content)</a:t>
            </a:r>
          </a:p>
          <a:p>
            <a:pPr eaLnBrk="1" hangingPunct="1"/>
            <a:r>
              <a:rPr lang="en-US" smtClean="0"/>
              <a:t>Insert flags into arepresentation of the content of a resource, signaling what bits of content are or what they mean</a:t>
            </a:r>
          </a:p>
          <a:p>
            <a:pPr eaLnBrk="1" hangingPunct="1"/>
            <a:r>
              <a:rPr lang="en-US" smtClean="0"/>
              <a:t>Generally have a “header” with descriptive metadata too</a:t>
            </a:r>
          </a:p>
          <a:p>
            <a:pPr eaLnBrk="1" hangingPunct="1"/>
            <a:r>
              <a:rPr lang="en-US" smtClean="0"/>
              <a:t>Either human- or machine-generated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747D0-7B4B-4453-83E9-4502C93B46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possibilities relevant to IDAH projects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Detailed structural annotation of an interview transcript</a:t>
            </a:r>
            <a:endParaRPr lang="en-US" dirty="0" smtClean="0"/>
          </a:p>
          <a:p>
            <a:pPr eaLnBrk="1" hangingPunct="1"/>
            <a:r>
              <a:rPr lang="en-US" dirty="0" smtClean="0"/>
              <a:t>Documenting and preserving musical notation approximating an innovative performance</a:t>
            </a:r>
          </a:p>
          <a:p>
            <a:pPr eaLnBrk="1" hangingPunct="1"/>
            <a:r>
              <a:rPr lang="en-US" i="1" dirty="0" smtClean="0"/>
              <a:t>Do the resources you provide need documentation of their internal structure and meaning?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IDAH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D52FB-169C-4BA3-A193-16CBAC6330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Markup languages – an example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F1C36-68A9-4A54-98DD-01B894A447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pic>
        <p:nvPicPr>
          <p:cNvPr id="2765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429000" cy="527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0350" y="1614488"/>
            <a:ext cx="6226175" cy="510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Markup languages – another example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CB71D-FB26-41E8-9245-1BCDD16F00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pic>
        <p:nvPicPr>
          <p:cNvPr id="28678" name="Picture 6" descr="musi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997325" cy="521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4663" y="1676400"/>
            <a:ext cx="5976937" cy="490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next?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do you want to deliver as an end product to students and researchers?</a:t>
            </a:r>
          </a:p>
          <a:p>
            <a:pPr eaLnBrk="1" hangingPunct="1"/>
            <a:r>
              <a:rPr lang="en-US" sz="2400" dirty="0" smtClean="0"/>
              <a:t>What from your project is it important to preserve into the future?</a:t>
            </a:r>
          </a:p>
          <a:p>
            <a:pPr eaLnBrk="1" hangingPunct="1"/>
            <a:r>
              <a:rPr lang="en-US" sz="2400" dirty="0" smtClean="0"/>
              <a:t>How could structured metadata support the goals of your IDAH fellowship project?</a:t>
            </a:r>
          </a:p>
          <a:p>
            <a:pPr eaLnBrk="1" hangingPunct="1"/>
            <a:r>
              <a:rPr lang="en-US" sz="2400" dirty="0" smtClean="0"/>
              <a:t>How can the metadata creation/use tools and metadata expertise in the DLP help you?</a:t>
            </a:r>
          </a:p>
          <a:p>
            <a:pPr eaLnBrk="1" hangingPunct="1"/>
            <a:endParaRPr lang="en-US" sz="1200" dirty="0" smtClean="0"/>
          </a:p>
          <a:p>
            <a:pPr algn="r" eaLnBrk="1" hangingPunct="1">
              <a:buFont typeface="Georgia" pitchFamily="18" charset="0"/>
              <a:buNone/>
            </a:pPr>
            <a:r>
              <a:rPr lang="en-US" sz="2400" dirty="0" smtClean="0"/>
              <a:t>Presentation slides: </a:t>
            </a:r>
            <a:r>
              <a:rPr lang="en-US" sz="2000" dirty="0" smtClean="0"/>
              <a:t>&lt;http://www.dlib.indiana.edu/~jenlrile/presentations/</a:t>
            </a:r>
            <a:br>
              <a:rPr lang="en-US" sz="2000" dirty="0" smtClean="0"/>
            </a:br>
            <a:r>
              <a:rPr lang="en-US" sz="2000" dirty="0" smtClean="0"/>
              <a:t>idah2010/metadata.ppt</a:t>
            </a:r>
            <a:r>
              <a:rPr lang="en-US" sz="2000" dirty="0" smtClean="0"/>
              <a:t>&gt;</a:t>
            </a:r>
            <a:endParaRPr lang="en-US" sz="2400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5867F-D0DE-40A0-BD95-061D565680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F50DD-7E6A-4CEB-929A-981B5257E0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uses of metadata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/>
              <a:t>By information specialists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Describing “non-traditional” materials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Cataloging Web sites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Navigating within digital objects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Managing digital objects over the long term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/>
              <a:t>By novices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Preparing Web sites for search engines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Depositing </a:t>
            </a:r>
            <a:r>
              <a:rPr lang="en-US" sz="2200" dirty="0" smtClean="0"/>
              <a:t>materials into an institutional repository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Managing citation lists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iTunes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Tagging – </a:t>
            </a:r>
            <a:r>
              <a:rPr lang="en-US" sz="2200" dirty="0" err="1" smtClean="0"/>
              <a:t>flickr</a:t>
            </a:r>
            <a:r>
              <a:rPr lang="en-US" sz="2200" dirty="0" smtClean="0"/>
              <a:t>, del.icio.us, etc.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err="1" smtClean="0"/>
              <a:t>LibraryThing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metadata…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Meets a defined purpose</a:t>
            </a:r>
          </a:p>
          <a:p>
            <a:pPr eaLnBrk="1" hangingPunct="1"/>
            <a:r>
              <a:rPr lang="en-US" dirty="0" smtClean="0"/>
              <a:t>Conforms to accepted standards and/or best </a:t>
            </a:r>
            <a:r>
              <a:rPr lang="en-US" dirty="0" smtClean="0"/>
              <a:t>practices</a:t>
            </a:r>
          </a:p>
          <a:p>
            <a:pPr eaLnBrk="1" hangingPunct="1"/>
            <a:r>
              <a:rPr lang="en-US" dirty="0" smtClean="0"/>
              <a:t>Is created as close to the source as possible</a:t>
            </a:r>
            <a:endParaRPr lang="en-US" dirty="0" smtClean="0"/>
          </a:p>
          <a:p>
            <a:pPr eaLnBrk="1" hangingPunct="1"/>
            <a:r>
              <a:rPr lang="en-US" dirty="0" smtClean="0"/>
              <a:t>Doesn’t have to be created by humans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AD732-33FB-4C09-87C6-6E43868C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Metadata formats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Predefined sets of features likely to be necessary or useful for a specific purpose</a:t>
            </a:r>
          </a:p>
          <a:p>
            <a:pPr eaLnBrk="1" hangingPunct="1">
              <a:defRPr/>
            </a:pPr>
            <a:r>
              <a:rPr lang="en-US" dirty="0" smtClean="0"/>
              <a:t>Choosing a format others also use improves </a:t>
            </a:r>
            <a:r>
              <a:rPr lang="en-US" i="1" dirty="0" smtClean="0"/>
              <a:t>interoperability</a:t>
            </a:r>
          </a:p>
          <a:p>
            <a:pPr eaLnBrk="1" hangingPunct="1">
              <a:defRPr/>
            </a:pPr>
            <a:r>
              <a:rPr lang="en-US" dirty="0" smtClean="0"/>
              <a:t>Can be:</a:t>
            </a:r>
          </a:p>
          <a:p>
            <a:pPr lvl="1" eaLnBrk="1" hangingPunct="1">
              <a:defRPr/>
            </a:pPr>
            <a:r>
              <a:rPr lang="en-US" dirty="0" smtClean="0"/>
              <a:t>Official standards</a:t>
            </a:r>
          </a:p>
          <a:p>
            <a:pPr lvl="1" eaLnBrk="1" hangingPunct="1">
              <a:defRPr/>
            </a:pPr>
            <a:r>
              <a:rPr lang="en-US" dirty="0" smtClean="0"/>
              <a:t>Backed by professional organization</a:t>
            </a:r>
          </a:p>
          <a:p>
            <a:pPr lvl="1" eaLnBrk="1" hangingPunct="1">
              <a:defRPr/>
            </a:pPr>
            <a:r>
              <a:rPr lang="en-US" dirty="0" smtClean="0"/>
              <a:t>Backed by trusted institution</a:t>
            </a:r>
          </a:p>
          <a:p>
            <a:pPr lvl="1" eaLnBrk="1" hangingPunct="1">
              <a:defRPr/>
            </a:pPr>
            <a:r>
              <a:rPr lang="en-US" dirty="0" smtClean="0"/>
              <a:t>Locally developed</a:t>
            </a:r>
          </a:p>
          <a:p>
            <a:pPr eaLnBrk="1" hangingPunct="1">
              <a:defRPr/>
            </a:pPr>
            <a:r>
              <a:rPr lang="en-US" dirty="0" smtClean="0"/>
              <a:t>In the library world, most referred to by acronyms: MARC, MODS, DC, METS, TEI, EAD…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4B61F-63BB-4B15-9B63-B7B2BE3318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91FC1-BDD1-48B8-98A6-F025CA29FB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and storing metadata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HTML &lt;meta&gt; tags</a:t>
            </a:r>
          </a:p>
          <a:p>
            <a:pPr eaLnBrk="1" hangingPunct="1"/>
            <a:r>
              <a:rPr lang="en-US" dirty="0" smtClean="0"/>
              <a:t>Spreadsheets</a:t>
            </a:r>
          </a:p>
          <a:p>
            <a:pPr eaLnBrk="1" hangingPunct="1"/>
            <a:r>
              <a:rPr lang="en-US" dirty="0" smtClean="0"/>
              <a:t>Databases</a:t>
            </a:r>
          </a:p>
          <a:p>
            <a:pPr eaLnBrk="1" hangingPunct="1"/>
            <a:r>
              <a:rPr lang="en-US" dirty="0" smtClean="0"/>
              <a:t>XML</a:t>
            </a:r>
          </a:p>
          <a:p>
            <a:pPr eaLnBrk="1" hangingPunct="1"/>
            <a:r>
              <a:rPr lang="en-US" dirty="0" smtClean="0"/>
              <a:t>Library </a:t>
            </a:r>
            <a:r>
              <a:rPr lang="en-US" dirty="0" smtClean="0"/>
              <a:t>catalogs</a:t>
            </a:r>
          </a:p>
          <a:p>
            <a:pPr eaLnBrk="1" hangingPunct="1"/>
            <a:r>
              <a:rPr lang="en-US" dirty="0" smtClean="0"/>
              <a:t>Specialized user interfaces for a specific type of content</a:t>
            </a:r>
            <a:endParaRPr lang="en-US" dirty="0" smtClean="0"/>
          </a:p>
          <a:p>
            <a:pPr eaLnBrk="1" hangingPunct="1"/>
            <a:r>
              <a:rPr lang="en-US" dirty="0" smtClean="0"/>
              <a:t>Digital library/content management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types of metadata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Descriptive metadata</a:t>
            </a:r>
          </a:p>
          <a:p>
            <a:pPr eaLnBrk="1" hangingPunct="1"/>
            <a:r>
              <a:rPr lang="en-US" smtClean="0"/>
              <a:t>Technical metadata</a:t>
            </a:r>
          </a:p>
          <a:p>
            <a:pPr eaLnBrk="1" hangingPunct="1"/>
            <a:r>
              <a:rPr lang="en-US" smtClean="0"/>
              <a:t>Structural metadata</a:t>
            </a:r>
          </a:p>
          <a:p>
            <a:pPr eaLnBrk="1" hangingPunct="1"/>
            <a:r>
              <a:rPr lang="en-US" smtClean="0"/>
              <a:t>Markup languages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7257C-449C-42F2-A2EA-5988832D5F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7" descr="imh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7675563" cy="4876800"/>
          </a:xfrm>
          <a:ln>
            <a:solidFill>
              <a:schemeClr val="tx1"/>
            </a:solidFill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How metadata can be used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08692-5919-493B-9021-3EF8169D7C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3719513" y="2390775"/>
            <a:ext cx="4572000" cy="4572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3575" y="2876550"/>
            <a:ext cx="831850" cy="2000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3105150"/>
            <a:ext cx="2819400" cy="3429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2619375"/>
            <a:ext cx="1143000" cy="2000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2605088"/>
            <a:ext cx="1066800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2924175"/>
            <a:ext cx="2438400" cy="304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457575"/>
            <a:ext cx="4114800" cy="3124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5038" y="2376488"/>
            <a:ext cx="1066800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Descriptive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 </a:t>
            </a:r>
            <a:r>
              <a:rPr lang="en-US" i="1" dirty="0" smtClean="0"/>
              <a:t>description</a:t>
            </a:r>
            <a:r>
              <a:rPr lang="en-US" dirty="0" smtClean="0"/>
              <a:t> of a resource for </a:t>
            </a:r>
            <a:r>
              <a:rPr lang="en-US" i="1" dirty="0" smtClean="0"/>
              <a:t>display</a:t>
            </a:r>
            <a:r>
              <a:rPr lang="en-US" dirty="0" smtClean="0"/>
              <a:t> to users</a:t>
            </a:r>
          </a:p>
          <a:p>
            <a:pPr marL="6308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Provides the context they need to understand a resource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For </a:t>
            </a:r>
            <a:r>
              <a:rPr lang="en-US" i="1" dirty="0" smtClean="0"/>
              <a:t>discovery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Includes both search and browse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In a controlled environment designed to match target users with interesting resources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Pushed out to the network for others to make use of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Can be both objective and subjective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Usually human-generated</a:t>
            </a:r>
            <a:endParaRPr 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4/9/2010</a:t>
            </a:r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28951-8F4E-455E-AD1E-73EF8B195B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IDAH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594</TotalTime>
  <Words>863</Words>
  <Application>Microsoft Office PowerPoint</Application>
  <PresentationFormat>On-screen Show (4:3)</PresentationFormat>
  <Paragraphs>197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Trebuchet MS</vt:lpstr>
      <vt:lpstr>Georgia</vt:lpstr>
      <vt:lpstr>Wingdings 2</vt:lpstr>
      <vt:lpstr>Calibri</vt:lpstr>
      <vt:lpstr>ＭＳ Ｐゴシック</vt:lpstr>
      <vt:lpstr>Urban</vt:lpstr>
      <vt:lpstr>Introduction to metadata for IDAH fellows</vt:lpstr>
      <vt:lpstr>Many definitions of metadata</vt:lpstr>
      <vt:lpstr>Some uses of metadata</vt:lpstr>
      <vt:lpstr>Good metadata…</vt:lpstr>
      <vt:lpstr>Metadata formats</vt:lpstr>
      <vt:lpstr>Creating and storing metadata</vt:lpstr>
      <vt:lpstr>Some types of metadata</vt:lpstr>
      <vt:lpstr>How metadata can be used</vt:lpstr>
      <vt:lpstr>Descriptive metadata</vt:lpstr>
      <vt:lpstr>Some possibilities relevant to IDAH projects</vt:lpstr>
      <vt:lpstr>Descriptive metadata for discovery</vt:lpstr>
      <vt:lpstr>Descriptive metadata – an example</vt:lpstr>
      <vt:lpstr>Descriptive metadata – another example</vt:lpstr>
      <vt:lpstr>Technical metadata</vt:lpstr>
      <vt:lpstr>Some possibilities relevant to IDAH projects</vt:lpstr>
      <vt:lpstr>Technical metadata example</vt:lpstr>
      <vt:lpstr>Structural metadata</vt:lpstr>
      <vt:lpstr>Some possibilities relevant to IDAH projects</vt:lpstr>
      <vt:lpstr>Structural metadata – an example</vt:lpstr>
      <vt:lpstr>Structural metadata – another example</vt:lpstr>
      <vt:lpstr>Markup languages</vt:lpstr>
      <vt:lpstr>Some possibilities relevant to IDAH projects</vt:lpstr>
      <vt:lpstr>Markup languages – an example</vt:lpstr>
      <vt:lpstr>Markup languages – another example</vt:lpstr>
      <vt:lpstr>What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metadata for IDAH fellows</dc:title>
  <dc:creator>Jenn</dc:creator>
  <cp:lastModifiedBy>jenlrile</cp:lastModifiedBy>
  <cp:revision>71</cp:revision>
  <dcterms:created xsi:type="dcterms:W3CDTF">2008-12-04T21:26:48Z</dcterms:created>
  <dcterms:modified xsi:type="dcterms:W3CDTF">2010-04-09T00:03:19Z</dcterms:modified>
</cp:coreProperties>
</file>