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751" r:id="rId2"/>
  </p:sldMasterIdLst>
  <p:notesMasterIdLst>
    <p:notesMasterId r:id="rId19"/>
  </p:notesMasterIdLst>
  <p:handoutMasterIdLst>
    <p:handoutMasterId r:id="rId20"/>
  </p:handoutMasterIdLst>
  <p:sldIdLst>
    <p:sldId id="256" r:id="rId3"/>
    <p:sldId id="270" r:id="rId4"/>
    <p:sldId id="258" r:id="rId5"/>
    <p:sldId id="257" r:id="rId6"/>
    <p:sldId id="259" r:id="rId7"/>
    <p:sldId id="262" r:id="rId8"/>
    <p:sldId id="260" r:id="rId9"/>
    <p:sldId id="273" r:id="rId10"/>
    <p:sldId id="261" r:id="rId11"/>
    <p:sldId id="271" r:id="rId12"/>
    <p:sldId id="265" r:id="rId13"/>
    <p:sldId id="264" r:id="rId14"/>
    <p:sldId id="266" r:id="rId15"/>
    <p:sldId id="267" r:id="rId16"/>
    <p:sldId id="268" r:id="rId17"/>
    <p:sldId id="26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Unicode MS" charset="0"/>
        <a:ea typeface="ＭＳ Ｐゴシック" charset="0"/>
        <a:cs typeface="Arial"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Arial"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Arial"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Arial"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Arial" charset="0"/>
      </a:defRPr>
    </a:lvl5pPr>
    <a:lvl6pPr marL="2286000" algn="l" defTabSz="457200" rtl="0" eaLnBrk="1" latinLnBrk="0" hangingPunct="1">
      <a:defRPr kern="1200">
        <a:solidFill>
          <a:schemeClr val="tx1"/>
        </a:solidFill>
        <a:latin typeface="Arial Unicode MS" charset="0"/>
        <a:ea typeface="ＭＳ Ｐゴシック" charset="0"/>
        <a:cs typeface="Arial" charset="0"/>
      </a:defRPr>
    </a:lvl6pPr>
    <a:lvl7pPr marL="2743200" algn="l" defTabSz="457200" rtl="0" eaLnBrk="1" latinLnBrk="0" hangingPunct="1">
      <a:defRPr kern="1200">
        <a:solidFill>
          <a:schemeClr val="tx1"/>
        </a:solidFill>
        <a:latin typeface="Arial Unicode MS" charset="0"/>
        <a:ea typeface="ＭＳ Ｐゴシック" charset="0"/>
        <a:cs typeface="Arial" charset="0"/>
      </a:defRPr>
    </a:lvl7pPr>
    <a:lvl8pPr marL="3200400" algn="l" defTabSz="457200" rtl="0" eaLnBrk="1" latinLnBrk="0" hangingPunct="1">
      <a:defRPr kern="1200">
        <a:solidFill>
          <a:schemeClr val="tx1"/>
        </a:solidFill>
        <a:latin typeface="Arial Unicode MS" charset="0"/>
        <a:ea typeface="ＭＳ Ｐゴシック" charset="0"/>
        <a:cs typeface="Arial" charset="0"/>
      </a:defRPr>
    </a:lvl8pPr>
    <a:lvl9pPr marL="3657600" algn="l" defTabSz="457200" rtl="0" eaLnBrk="1" latinLnBrk="0" hangingPunct="1">
      <a:defRPr kern="1200">
        <a:solidFill>
          <a:schemeClr val="tx1"/>
        </a:solidFill>
        <a:latin typeface="Arial Unicode M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20" autoAdjust="0"/>
  </p:normalViewPr>
  <p:slideViewPr>
    <p:cSldViewPr snapToGrid="0">
      <p:cViewPr varScale="1">
        <p:scale>
          <a:sx n="63" d="100"/>
          <a:sy n="63" d="100"/>
        </p:scale>
        <p:origin x="-17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92F752-A32C-F54C-9EA7-BC587452A7B2}" type="datetimeFigureOut">
              <a:rPr lang="en-US" smtClean="0"/>
              <a:t>5/16/12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5EA64D-ED12-EF44-B375-BA9CE148EB52}" type="slidenum">
              <a:rPr lang="en-US" smtClean="0"/>
              <a:t>‹#›</a:t>
            </a:fld>
            <a:endParaRPr lang="en-US"/>
          </a:p>
        </p:txBody>
      </p:sp>
    </p:spTree>
    <p:extLst>
      <p:ext uri="{BB962C8B-B14F-4D97-AF65-F5344CB8AC3E}">
        <p14:creationId xmlns:p14="http://schemas.microsoft.com/office/powerpoint/2010/main" val="1671742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D36FC-3482-F646-B46A-0D312BB357BD}" type="datetimeFigureOut">
              <a:rPr lang="en-US" smtClean="0"/>
              <a:t>5/16/12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62C07-2E60-344E-A773-9F73ECEA60EB}" type="slidenum">
              <a:rPr lang="en-US" smtClean="0"/>
              <a:t>‹#›</a:t>
            </a:fld>
            <a:endParaRPr lang="en-US"/>
          </a:p>
        </p:txBody>
      </p:sp>
    </p:spTree>
    <p:extLst>
      <p:ext uri="{BB962C8B-B14F-4D97-AF65-F5344CB8AC3E}">
        <p14:creationId xmlns:p14="http://schemas.microsoft.com/office/powerpoint/2010/main" val="19410457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2</a:t>
            </a:fld>
            <a:endParaRPr lang="en-US"/>
          </a:p>
        </p:txBody>
      </p:sp>
    </p:spTree>
    <p:extLst>
      <p:ext uri="{BB962C8B-B14F-4D97-AF65-F5344CB8AC3E}">
        <p14:creationId xmlns:p14="http://schemas.microsoft.com/office/powerpoint/2010/main" val="192776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New (30%) Assessment Coordinator</a:t>
            </a:r>
          </a:p>
          <a:p>
            <a:pPr lvl="1"/>
            <a:r>
              <a:rPr lang="en-US" sz="2400" dirty="0" smtClean="0"/>
              <a:t>Identified as a Library Technology Council priority for activities through end of 2012</a:t>
            </a:r>
          </a:p>
          <a:p>
            <a:pPr marL="171450" indent="-171450">
              <a:buFontTx/>
              <a:buChar char="-"/>
            </a:pPr>
            <a:endParaRPr lang="en-US" baseline="0" dirty="0" smtClean="0"/>
          </a:p>
          <a:p>
            <a:pPr marL="0" indent="0">
              <a:buFontTx/>
              <a:buNone/>
            </a:pPr>
            <a:r>
              <a:rPr lang="en-US" baseline="0" dirty="0" smtClean="0"/>
              <a:t>In project plans</a:t>
            </a:r>
          </a:p>
          <a:p>
            <a:pPr marL="171450" indent="-171450">
              <a:buFont typeface="Arial"/>
              <a:buChar char="•"/>
            </a:pPr>
            <a:r>
              <a:rPr lang="en-US" baseline="0" dirty="0" smtClean="0"/>
              <a:t>“we’ll look at </a:t>
            </a:r>
            <a:r>
              <a:rPr lang="en-US" baseline="0" dirty="0" err="1" smtClean="0"/>
              <a:t>google</a:t>
            </a:r>
            <a:r>
              <a:rPr lang="en-US" baseline="0" dirty="0" smtClean="0"/>
              <a:t> analytics” or somehow else count things</a:t>
            </a:r>
          </a:p>
          <a:p>
            <a:pPr marL="171450" indent="-171450">
              <a:buFont typeface="Arial"/>
              <a:buChar char="•"/>
            </a:pPr>
            <a:r>
              <a:rPr lang="en-US" baseline="0" dirty="0" smtClean="0"/>
              <a:t>Didn’t go far enough in talking about impact</a:t>
            </a:r>
          </a:p>
          <a:p>
            <a:pPr marL="0" indent="0">
              <a:buFontTx/>
              <a:buNone/>
            </a:pPr>
            <a:endParaRPr lang="en-US" baseline="0" dirty="0" smtClean="0"/>
          </a:p>
          <a:p>
            <a:pPr marL="0" indent="0">
              <a:buFontTx/>
              <a:buNone/>
            </a:pPr>
            <a:r>
              <a:rPr lang="en-US" baseline="0" dirty="0" smtClean="0"/>
              <a:t>Of process</a:t>
            </a:r>
          </a:p>
          <a:p>
            <a:pPr marL="171450" indent="-171450">
              <a:buFont typeface="Arial"/>
              <a:buChar char="•"/>
            </a:pPr>
            <a:r>
              <a:rPr lang="en-US" baseline="0" dirty="0" smtClean="0"/>
              <a:t>Report out next week</a:t>
            </a:r>
          </a:p>
          <a:p>
            <a:pPr marL="171450" indent="-171450">
              <a:buFont typeface="Arial"/>
              <a:buChar char="•"/>
            </a:pPr>
            <a:r>
              <a:rPr lang="en-US" baseline="0" dirty="0" smtClean="0"/>
              <a:t>Expect </a:t>
            </a:r>
            <a:r>
              <a:rPr lang="en-US" baseline="0" dirty="0" smtClean="0"/>
              <a:t>changes as a result</a:t>
            </a:r>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9335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of you who</a:t>
            </a:r>
            <a:r>
              <a:rPr lang="en-US" baseline="0" dirty="0" smtClean="0"/>
              <a:t> know the literature on agile software development and agile project management will likely have seen in this process many of the weaknesses of traditional project management approaches that agile approaches provide an alternative to. We realize this</a:t>
            </a:r>
            <a:r>
              <a:rPr lang="en-US" baseline="0" dirty="0" smtClean="0"/>
              <a:t>,</a:t>
            </a:r>
          </a:p>
          <a:p>
            <a:endParaRPr lang="en-US" baseline="0" dirty="0" smtClean="0"/>
          </a:p>
          <a:p>
            <a:r>
              <a:rPr lang="en-US" baseline="0" dirty="0" smtClean="0"/>
              <a:t>Our process focuses on planning. Planning is good and not incompatible with agile. </a:t>
            </a:r>
          </a:p>
          <a:p>
            <a:endParaRPr lang="en-US" baseline="0" dirty="0" smtClean="0"/>
          </a:p>
          <a:p>
            <a:r>
              <a:rPr lang="en-US" baseline="0" dirty="0" smtClean="0"/>
              <a:t>Some challenges:</a:t>
            </a:r>
          </a:p>
          <a:p>
            <a:pPr marL="171450" indent="-171450">
              <a:buFontTx/>
              <a:buChar char="-"/>
            </a:pPr>
            <a:r>
              <a:rPr lang="en-US" baseline="0" dirty="0" smtClean="0"/>
              <a:t>Need agility across projects, not just within an individual one</a:t>
            </a:r>
          </a:p>
          <a:p>
            <a:pPr marL="171450" indent="-171450">
              <a:buFontTx/>
              <a:buChar char="-"/>
            </a:pPr>
            <a:r>
              <a:rPr lang="en-US" baseline="0" dirty="0" smtClean="0"/>
              <a:t>We’re not just planning software development projects</a:t>
            </a:r>
          </a:p>
          <a:p>
            <a:pPr marL="171450" indent="-171450">
              <a:buFontTx/>
              <a:buChar char="-"/>
            </a:pPr>
            <a:r>
              <a:rPr lang="en-US" baseline="0" dirty="0" smtClean="0"/>
              <a:t>We’re not (currently) an agile organization. We probably never will be.</a:t>
            </a:r>
          </a:p>
          <a:p>
            <a:pPr marL="171450" indent="-171450">
              <a:buFontTx/>
              <a:buChar char="-"/>
            </a:pPr>
            <a:endParaRPr lang="en-US" baseline="0" dirty="0" smtClean="0"/>
          </a:p>
          <a:p>
            <a:pPr marL="0" indent="0">
              <a:buFontTx/>
              <a:buNone/>
            </a:pPr>
            <a:r>
              <a:rPr lang="en-US" baseline="0" dirty="0" smtClean="0"/>
              <a:t>But there are some opportunities:</a:t>
            </a:r>
          </a:p>
          <a:p>
            <a:pPr marL="171450" indent="-171450">
              <a:buFontTx/>
              <a:buChar char="-"/>
            </a:pPr>
            <a:r>
              <a:rPr lang="en-US" baseline="0" dirty="0" smtClean="0"/>
              <a:t>This could be a way to take some steps towards agile. There’s value in that.</a:t>
            </a:r>
          </a:p>
          <a:p>
            <a:pPr marL="171450" indent="-171450">
              <a:buFontTx/>
              <a:buChar char="-"/>
            </a:pPr>
            <a:r>
              <a:rPr lang="en-US" baseline="0" dirty="0" smtClean="0"/>
              <a:t>Get proposers and tech staff more invested in the work</a:t>
            </a:r>
          </a:p>
          <a:p>
            <a:pPr marL="171450" indent="-171450">
              <a:buFontTx/>
              <a:buChar char="-"/>
            </a:pPr>
            <a:r>
              <a:rPr lang="en-US" baseline="0" dirty="0" smtClean="0"/>
              <a:t>Clear need for iteration in our process</a:t>
            </a: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826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maintaining growth and innovation</a:t>
            </a:r>
          </a:p>
          <a:p>
            <a:endParaRPr lang="en-US" dirty="0" smtClean="0"/>
          </a:p>
          <a:p>
            <a:r>
              <a:rPr lang="en-US" dirty="0" err="1" smtClean="0"/>
              <a:t>Sunsetting</a:t>
            </a:r>
            <a:r>
              <a:rPr lang="en-US" dirty="0" smtClean="0"/>
              <a:t> projects</a:t>
            </a:r>
          </a:p>
          <a:p>
            <a:r>
              <a:rPr lang="en-US" dirty="0" err="1" smtClean="0"/>
              <a:t>Sunsetting</a:t>
            </a:r>
            <a:r>
              <a:rPr lang="en-US" dirty="0" smtClean="0"/>
              <a:t> technologies</a:t>
            </a:r>
          </a:p>
          <a:p>
            <a:r>
              <a:rPr lang="en-US" dirty="0" smtClean="0"/>
              <a:t>Clear expectations – boundaries without negativity</a:t>
            </a:r>
          </a:p>
          <a:p>
            <a:r>
              <a:rPr lang="en-US" dirty="0" smtClean="0"/>
              <a:t>Re-evaluate tech/initiatives</a:t>
            </a:r>
            <a:r>
              <a:rPr lang="en-US" baseline="0" dirty="0" smtClean="0"/>
              <a:t> we support after a time, </a:t>
            </a:r>
            <a:r>
              <a:rPr lang="en-US" dirty="0" smtClean="0"/>
              <a:t>without too much work or oversight</a:t>
            </a:r>
          </a:p>
          <a:p>
            <a:endParaRPr lang="en-US" dirty="0" smtClean="0"/>
          </a:p>
          <a:p>
            <a:r>
              <a:rPr lang="en-US" dirty="0" err="1" smtClean="0"/>
              <a:t>Cuture</a:t>
            </a:r>
            <a:r>
              <a:rPr lang="en-US" dirty="0" smtClean="0"/>
              <a:t> of</a:t>
            </a:r>
            <a:r>
              <a:rPr lang="en-US" baseline="0" dirty="0" smtClean="0"/>
              <a:t> experimentation – give room, don’t assume next step is a certainty</a:t>
            </a:r>
          </a:p>
          <a:p>
            <a:endParaRPr lang="en-US" baseline="0" dirty="0" smtClean="0"/>
          </a:p>
          <a:p>
            <a:r>
              <a:rPr lang="en-US" baseline="0" dirty="0" smtClean="0"/>
              <a:t>Promote the wide view</a:t>
            </a:r>
            <a:endParaRPr lang="en-US" dirty="0" smtClean="0"/>
          </a:p>
          <a:p>
            <a:endParaRPr lang="en-US" dirty="0" smtClean="0"/>
          </a:p>
          <a:p>
            <a:r>
              <a:rPr lang="en-US" dirty="0" smtClean="0"/>
              <a:t>Iterate our</a:t>
            </a:r>
            <a:r>
              <a:rPr lang="en-US" baseline="0" dirty="0" smtClean="0"/>
              <a:t> outlook, plans, and processes</a:t>
            </a:r>
            <a:endParaRPr lang="en-US" dirty="0" smtClean="0"/>
          </a:p>
          <a:p>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3607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Library Technology Council was struggling</a:t>
            </a:r>
            <a:r>
              <a:rPr lang="en-US" baseline="0" dirty="0" smtClean="0"/>
              <a:t> allocating technology resources. Good proposals, unclear implementation plans, no way to balance them against one another.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 culture of cultivating ideas, get many involved in planning/implementing. Leadership, wide perspective</a:t>
            </a:r>
            <a:r>
              <a:rPr lang="en-US" baseline="0" dirty="0" smtClean="0"/>
              <a:t> on the part of the proposer, engagement from technical staff, all willing to negotiate, compromise, and see the larger picture.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don’t have this yet at UNC. So how do we get there?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Lots of discussion. Clear direction, priorities.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we also attempted in one way to force the issue.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6810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260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a:t>
            </a:r>
            <a:r>
              <a:rPr lang="en-US" baseline="0" dirty="0" smtClean="0"/>
              <a:t> new process, version 1.0</a:t>
            </a:r>
          </a:p>
          <a:p>
            <a:r>
              <a:rPr lang="en-US" baseline="0" dirty="0" smtClean="0"/>
              <a:t>“Library Technology Council Proposal Submission, Review, and Approval Process”</a:t>
            </a:r>
            <a:endParaRPr lang="en-US" dirty="0" smtClean="0"/>
          </a:p>
          <a:p>
            <a:r>
              <a:rPr lang="en-US" dirty="0" smtClean="0"/>
              <a:t>Explain what LTC is</a:t>
            </a:r>
          </a:p>
          <a:p>
            <a:r>
              <a:rPr lang="en-US" dirty="0" smtClean="0"/>
              <a:t>Goal: transparency, planning, not too slow</a:t>
            </a:r>
          </a:p>
          <a:p>
            <a:endParaRPr lang="en-US" dirty="0" smtClean="0"/>
          </a:p>
          <a:p>
            <a:r>
              <a:rPr lang="en-US" dirty="0" smtClean="0"/>
              <a:t>Premise: set aside</a:t>
            </a:r>
            <a:r>
              <a:rPr lang="en-US" baseline="0" dirty="0" smtClean="0"/>
              <a:t> some resources for “projects”. Proposed projects clearly state how many resources they need.</a:t>
            </a:r>
            <a:endParaRPr lang="en-US" dirty="0" smtClean="0"/>
          </a:p>
          <a:p>
            <a:endParaRPr lang="en-US" dirty="0" smtClean="0"/>
          </a:p>
          <a:p>
            <a:r>
              <a:rPr lang="en-US" dirty="0" smtClean="0"/>
              <a:t>For all tech, not just dig </a:t>
            </a:r>
            <a:r>
              <a:rPr lang="en-US" dirty="0" err="1" smtClean="0"/>
              <a:t>coll</a:t>
            </a:r>
            <a:endParaRPr lang="en-US" dirty="0" smtClean="0"/>
          </a:p>
          <a:p>
            <a:r>
              <a:rPr lang="en-US" dirty="0" smtClean="0"/>
              <a:t>It’s formal.</a:t>
            </a:r>
            <a:r>
              <a:rPr lang="en-US" baseline="0" dirty="0" smtClean="0"/>
              <a:t> </a:t>
            </a:r>
          </a:p>
          <a:p>
            <a:r>
              <a:rPr lang="en-US" baseline="0" dirty="0" smtClean="0"/>
              <a:t>Submit any time. For big initiatives, twice-yearly decisions. </a:t>
            </a:r>
          </a:p>
          <a:p>
            <a:r>
              <a:rPr lang="en-US" baseline="0" dirty="0" smtClean="0"/>
              <a:t>Responsible, allows prioritization. But not nimble.</a:t>
            </a:r>
            <a:endParaRPr lang="en-US" dirty="0" smtClean="0"/>
          </a:p>
          <a:p>
            <a:endParaRPr lang="en-US" dirty="0" smtClean="0"/>
          </a:p>
          <a:p>
            <a:r>
              <a:rPr lang="en-US" dirty="0" smtClean="0"/>
              <a:t>Don’t need to go into the details. But review some notable features:</a:t>
            </a:r>
          </a:p>
          <a:p>
            <a:endParaRPr lang="en-US" dirty="0" smtClean="0"/>
          </a:p>
          <a:p>
            <a:r>
              <a:rPr lang="en-US" dirty="0" smtClean="0"/>
              <a:t>(next</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7650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Facilitator’s role:</a:t>
            </a:r>
          </a:p>
          <a:p>
            <a:pPr marL="171450" indent="-171450">
              <a:buFontTx/>
              <a:buChar char="-"/>
            </a:pPr>
            <a:r>
              <a:rPr lang="en-US" baseline="0" dirty="0" smtClean="0"/>
              <a:t>Assist communication between content and tech </a:t>
            </a:r>
            <a:r>
              <a:rPr lang="en-US" baseline="0" dirty="0" smtClean="0"/>
              <a:t>staff</a:t>
            </a:r>
          </a:p>
          <a:p>
            <a:pPr marL="171450" indent="-171450">
              <a:buFontTx/>
              <a:buChar char="-"/>
            </a:pPr>
            <a:r>
              <a:rPr lang="en-US" baseline="0" dirty="0" smtClean="0"/>
              <a:t>Ask the right questions</a:t>
            </a:r>
            <a:endParaRPr lang="en-US" baseline="0" dirty="0" smtClean="0"/>
          </a:p>
          <a:p>
            <a:pPr marL="171450" indent="-171450">
              <a:buFontTx/>
              <a:buChar char="-"/>
            </a:pPr>
            <a:r>
              <a:rPr lang="en-US" baseline="0" dirty="0" smtClean="0"/>
              <a:t>Knowledge of technical aspects – what we’re already set up to do, what our next infrastructure priorities are, and what’s out there as a possibility</a:t>
            </a:r>
          </a:p>
          <a:p>
            <a:pPr marL="171450" indent="-171450">
              <a:buFontTx/>
              <a:buChar char="-"/>
            </a:pPr>
            <a:r>
              <a:rPr lang="en-US" baseline="0" dirty="0" smtClean="0"/>
              <a:t>Help through logistics of process</a:t>
            </a:r>
          </a:p>
          <a:p>
            <a:pPr marL="171450" indent="-171450">
              <a:buFontTx/>
              <a:buChar char="-"/>
            </a:pPr>
            <a:r>
              <a:rPr lang="en-US" baseline="0" dirty="0" smtClean="0"/>
              <a:t>Build skills in project planning among library staff</a:t>
            </a:r>
          </a:p>
          <a:p>
            <a:pPr marL="0" indent="0">
              <a:buFontTx/>
              <a:buNone/>
            </a:pPr>
            <a:endParaRPr lang="en-US" baseline="0" dirty="0" smtClean="0"/>
          </a:p>
          <a:p>
            <a:pPr marL="0" indent="0">
              <a:buFontTx/>
              <a:buNone/>
            </a:pPr>
            <a:r>
              <a:rPr lang="en-US" baseline="0" dirty="0" smtClean="0"/>
              <a:t>This is a new CDLA service</a:t>
            </a:r>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7650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Administrators explicitly wanted a mechanism to compare possible initiatives against one another.</a:t>
            </a:r>
          </a:p>
          <a:p>
            <a:pPr marL="0" indent="0">
              <a:buFontTx/>
              <a:buNone/>
            </a:pPr>
            <a:endParaRPr lang="en-US" baseline="0" dirty="0" smtClean="0"/>
          </a:p>
          <a:p>
            <a:pPr marL="0" indent="0">
              <a:buFontTx/>
              <a:buNone/>
            </a:pPr>
            <a:r>
              <a:rPr lang="en-US" baseline="0" dirty="0" smtClean="0"/>
              <a:t>But can move more quickly in some cases. </a:t>
            </a:r>
            <a:endParaRPr lang="en-US" baseline="0" dirty="0" smtClean="0"/>
          </a:p>
          <a:p>
            <a:pPr marL="0" indent="0">
              <a:buFontTx/>
              <a:buNone/>
            </a:pPr>
            <a:endParaRPr lang="en-US" baseline="0" dirty="0" smtClean="0"/>
          </a:p>
          <a:p>
            <a:pPr marL="0" indent="0">
              <a:buFontTx/>
              <a:buNone/>
            </a:pPr>
            <a:r>
              <a:rPr lang="en-US" baseline="0" dirty="0" smtClean="0"/>
              <a:t>Our criteria:</a:t>
            </a:r>
          </a:p>
          <a:p>
            <a:pPr marL="171450" indent="-171450">
              <a:buFontTx/>
              <a:buChar char="-"/>
            </a:pPr>
            <a:r>
              <a:rPr lang="en-US" baseline="0" dirty="0" smtClean="0"/>
              <a:t>Something we already know how to do</a:t>
            </a:r>
          </a:p>
          <a:p>
            <a:pPr marL="171450" indent="-171450">
              <a:buFontTx/>
              <a:buChar char="-"/>
            </a:pPr>
            <a:r>
              <a:rPr lang="en-US" baseline="0" dirty="0" smtClean="0"/>
              <a:t>Doesn’t take too many resources</a:t>
            </a:r>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7650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Submitting a proposal starts a planning phase</a:t>
            </a:r>
          </a:p>
          <a:p>
            <a:pPr marL="0" indent="0">
              <a:buFontTx/>
              <a:buNone/>
            </a:pPr>
            <a:endParaRPr lang="en-US" baseline="0" dirty="0" smtClean="0"/>
          </a:p>
          <a:p>
            <a:pPr marL="0" indent="0">
              <a:buFontTx/>
              <a:buNone/>
            </a:pPr>
            <a:r>
              <a:rPr lang="en-US" baseline="0" dirty="0" smtClean="0"/>
              <a:t>There’s a deadline after which proposals won’t be considered in this cycle. 2.5 months before decision date</a:t>
            </a:r>
          </a:p>
          <a:p>
            <a:pPr marL="0" indent="0">
              <a:buFontTx/>
              <a:buNone/>
            </a:pPr>
            <a:endParaRPr lang="en-US" baseline="0" dirty="0" smtClean="0"/>
          </a:p>
          <a:p>
            <a:pPr marL="0" indent="0">
              <a:buFontTx/>
              <a:buNone/>
            </a:pPr>
            <a:r>
              <a:rPr lang="en-US" baseline="0" dirty="0" smtClean="0"/>
              <a:t>We know this doesn’t meet every need, especially if grants are involved. Decided benefits outweighed drawbacks.</a:t>
            </a:r>
            <a:endParaRPr lang="en-US" baseline="0" dirty="0" smtClean="0"/>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7650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Project </a:t>
            </a:r>
            <a:r>
              <a:rPr lang="en-US" baseline="0" dirty="0" smtClean="0"/>
              <a:t>plan templates have the usual features:</a:t>
            </a:r>
          </a:p>
          <a:p>
            <a:pPr marL="171450" indent="-171450">
              <a:buFontTx/>
              <a:buChar char="-"/>
            </a:pPr>
            <a:r>
              <a:rPr lang="en-US" baseline="0" dirty="0" smtClean="0"/>
              <a:t>Justification</a:t>
            </a:r>
          </a:p>
          <a:p>
            <a:pPr marL="171450" indent="-171450">
              <a:buFontTx/>
              <a:buChar char="-"/>
            </a:pPr>
            <a:r>
              <a:rPr lang="en-US" baseline="0" dirty="0" smtClean="0"/>
              <a:t>User impact</a:t>
            </a:r>
          </a:p>
          <a:p>
            <a:pPr marL="171450" indent="-171450">
              <a:buFontTx/>
              <a:buChar char="-"/>
            </a:pPr>
            <a:r>
              <a:rPr lang="en-US" baseline="0" dirty="0" smtClean="0"/>
              <a:t>Assessment plan</a:t>
            </a:r>
          </a:p>
          <a:p>
            <a:pPr marL="171450" indent="-171450">
              <a:buFontTx/>
              <a:buChar char="-"/>
            </a:pPr>
            <a:r>
              <a:rPr lang="en-US" baseline="0" dirty="0" smtClean="0"/>
              <a:t>Timeline/resources</a:t>
            </a:r>
          </a:p>
          <a:p>
            <a:pPr marL="171450" indent="-171450">
              <a:buFontTx/>
              <a:buChar char="-"/>
            </a:pPr>
            <a:endParaRPr lang="en-US" baseline="0" dirty="0" smtClean="0"/>
          </a:p>
          <a:p>
            <a:pPr marL="0" indent="0">
              <a:buFontTx/>
              <a:buNone/>
            </a:pPr>
            <a:r>
              <a:rPr lang="en-US" baseline="0" dirty="0" smtClean="0"/>
              <a:t>Developed by a team, including both content and technical staff.</a:t>
            </a:r>
          </a:p>
          <a:p>
            <a:pPr marL="0" indent="0">
              <a:buFontTx/>
              <a:buNone/>
            </a:pPr>
            <a:r>
              <a:rPr lang="en-US" baseline="0" dirty="0" smtClean="0"/>
              <a:t>Forces planning. But is bureaucracy.</a:t>
            </a:r>
          </a:p>
          <a:p>
            <a:pPr marL="0" indent="0">
              <a:buFontTx/>
              <a:buNone/>
            </a:pPr>
            <a:r>
              <a:rPr lang="en-US" baseline="0" dirty="0" smtClean="0"/>
              <a:t>Goal is to use this as a valuable planning tool, not be seen as a barrier</a:t>
            </a:r>
            <a:r>
              <a:rPr lang="en-US" baseline="0" dirty="0" smtClean="0"/>
              <a:t>.</a:t>
            </a:r>
          </a:p>
          <a:p>
            <a:pPr marL="0" indent="0">
              <a:buFontTx/>
              <a:buNone/>
            </a:pPr>
            <a:endParaRPr lang="en-US" baseline="0" dirty="0" smtClean="0"/>
          </a:p>
          <a:p>
            <a:pPr marL="0" indent="0">
              <a:buFontTx/>
              <a:buNone/>
            </a:pPr>
            <a:r>
              <a:rPr lang="en-US" baseline="0" dirty="0" smtClean="0"/>
              <a:t>Resource estimates are fiction, but a necessary one.</a:t>
            </a:r>
            <a:endParaRPr lang="en-US" baseline="0" dirty="0" smtClean="0"/>
          </a:p>
          <a:p>
            <a:pPr marL="0" indent="0">
              <a:buFontTx/>
              <a:buNone/>
            </a:pPr>
            <a:endParaRPr lang="en-US" baseline="0" dirty="0" smtClean="0"/>
          </a:p>
          <a:p>
            <a:pPr marL="0" indent="0">
              <a:buFontTx/>
              <a:buNone/>
            </a:pPr>
            <a:r>
              <a:rPr lang="en-US" baseline="0" dirty="0" smtClean="0"/>
              <a:t>Note traditional project management approach. More on this later.</a:t>
            </a:r>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7650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had the resources to approve everything! This was definitely a surprise.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outcome: data to reduce fear, uncertainty.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a:t>
            </a:r>
            <a:r>
              <a:rPr lang="en-US" i="1" baseline="0" dirty="0" smtClean="0"/>
              <a:t>should </a:t>
            </a:r>
            <a:r>
              <a:rPr lang="en-US" i="0" baseline="0" dirty="0" smtClean="0"/>
              <a:t>we have approved everything? What’s the role of resources vs. stated priorities?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Deadlines really influenced timing/pace of submission.</a:t>
            </a:r>
            <a:r>
              <a:rPr lang="en-US" baseline="0" dirty="0" smtClean="0"/>
              <a:t> This is definitely not what we want.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because it’s new and misunderstood? Or a fundamental part of human nature re: deadlines?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Fast track approvals weren’t fast enough. Just growing pains?</a:t>
            </a:r>
            <a:endParaRPr lang="en-US" dirty="0" smtClean="0"/>
          </a:p>
        </p:txBody>
      </p:sp>
      <p:sp>
        <p:nvSpPr>
          <p:cNvPr id="4" name="Slide Number Placeholder 3"/>
          <p:cNvSpPr>
            <a:spLocks noGrp="1"/>
          </p:cNvSpPr>
          <p:nvPr>
            <p:ph type="sldNum" sz="quarter" idx="10"/>
          </p:nvPr>
        </p:nvSpPr>
        <p:spPr/>
        <p:txBody>
          <a:bodyPr/>
          <a:lstStyle/>
          <a:p>
            <a:fld id="{85ECBE0D-974B-5449-8804-9DBF54640D3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9444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658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900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2016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r>
              <a:rPr lang="en-US" smtClean="0">
                <a:solidFill>
                  <a:srgbClr val="000000"/>
                </a:solidFill>
              </a:rPr>
              <a:t>4/1/12</a:t>
            </a:r>
            <a:endParaRPr lang="en-US">
              <a:solidFill>
                <a:srgbClr val="000000"/>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smtClean="0">
                <a:solidFill>
                  <a:srgbClr val="000000"/>
                </a:solidFill>
              </a:rPr>
              <a:t>Project Briefing: CNI Spring 2012</a:t>
            </a:r>
            <a:endParaRPr lang="en-US">
              <a:solidFill>
                <a:srgbClr val="000000"/>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6" name="Slide Number Placeholder 5"/>
          <p:cNvSpPr>
            <a:spLocks noGrp="1"/>
          </p:cNvSpPr>
          <p:nvPr>
            <p:ph type="sldNum" sz="quarter" idx="12"/>
          </p:nvPr>
        </p:nvSpPr>
        <p:spPr/>
        <p:txBody>
          <a:bodyPr/>
          <a:lstStyle/>
          <a:p>
            <a:fld id="{F6FC0797-16DF-8B40-9D23-AE3706453CE6}" type="slidenum">
              <a:rPr lang="en-US" smtClean="0">
                <a:solidFill>
                  <a:srgbClr val="000000"/>
                </a:solidFill>
              </a:rPr>
              <a:pPr/>
              <a:t>‹#›</a:t>
            </a:fld>
            <a:endParaRPr lang="en-US">
              <a:solidFill>
                <a:srgbClr val="00000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r>
              <a:rPr lang="en-US" smtClean="0">
                <a:solidFill>
                  <a:srgbClr val="000000"/>
                </a:solidFill>
              </a:rPr>
              <a:t>4/1/12</a:t>
            </a:r>
            <a:endParaRPr lang="en-US">
              <a:solidFill>
                <a:srgbClr val="000000"/>
              </a:solidFill>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6FC0797-16DF-8B40-9D23-AE3706453CE6}" type="slidenum">
              <a:rPr lang="en-US" smtClean="0">
                <a:solidFill>
                  <a:srgbClr val="000000"/>
                </a:solidFill>
              </a:rPr>
              <a:pPr/>
              <a:t>‹#›</a:t>
            </a:fld>
            <a:endParaRPr lang="en-US">
              <a:solidFill>
                <a:srgbClr val="000000"/>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smtClean="0">
                <a:solidFill>
                  <a:srgbClr val="000000"/>
                </a:solidFill>
              </a:rPr>
              <a:t>Project Briefing: CNI Spring 2012</a:t>
            </a:r>
            <a:endParaRPr lang="en-US">
              <a:solidFill>
                <a:srgbClr val="000000"/>
              </a:solidFill>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7" name="Slide Number Placeholder 6"/>
          <p:cNvSpPr>
            <a:spLocks noGrp="1"/>
          </p:cNvSpPr>
          <p:nvPr>
            <p:ph type="sldNum" sz="quarter" idx="12"/>
          </p:nvPr>
        </p:nvSpPr>
        <p:spPr/>
        <p:txBody>
          <a:bodyPr/>
          <a:lstStyle/>
          <a:p>
            <a:fld id="{F6FC0797-16DF-8B40-9D23-AE3706453CE6}" type="slidenum">
              <a:rPr lang="en-US" smtClean="0">
                <a:solidFill>
                  <a:srgbClr val="000000"/>
                </a:solidFill>
              </a:rPr>
              <a:pPr/>
              <a:t>‹#›</a:t>
            </a:fld>
            <a:endParaRPr lang="en-US">
              <a:solidFill>
                <a:srgbClr val="00000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8" name="Footer Placeholder 7"/>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9" name="Slide Number Placeholder 8"/>
          <p:cNvSpPr>
            <a:spLocks noGrp="1"/>
          </p:cNvSpPr>
          <p:nvPr>
            <p:ph type="sldNum" sz="quarter" idx="12"/>
          </p:nvPr>
        </p:nvSpPr>
        <p:spPr/>
        <p:txBody>
          <a:bodyPr/>
          <a:lstStyle/>
          <a:p>
            <a:fld id="{F6FC0797-16DF-8B40-9D23-AE3706453CE6}" type="slidenum">
              <a:rPr lang="en-US" smtClean="0">
                <a:solidFill>
                  <a:srgbClr val="000000"/>
                </a:solidFill>
              </a:rPr>
              <a:pPr/>
              <a:t>‹#›</a:t>
            </a:fld>
            <a:endParaRPr lang="en-US">
              <a:solidFill>
                <a:srgbClr val="000000"/>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5" name="Slide Number Placeholder 4"/>
          <p:cNvSpPr>
            <a:spLocks noGrp="1"/>
          </p:cNvSpPr>
          <p:nvPr>
            <p:ph type="sldNum" sz="quarter" idx="12"/>
          </p:nvPr>
        </p:nvSpPr>
        <p:spPr/>
        <p:txBody>
          <a:bodyPr/>
          <a:lstStyle/>
          <a:p>
            <a:fld id="{F6FC0797-16DF-8B40-9D23-AE3706453CE6}" type="slidenum">
              <a:rPr lang="en-US" smtClean="0">
                <a:solidFill>
                  <a:srgbClr val="000000"/>
                </a:solidFill>
              </a:rPr>
              <a:pPr/>
              <a:t>‹#›</a:t>
            </a:fld>
            <a:endParaRPr lang="en-US">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3" name="Footer Placeholder 2"/>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4" name="Slide Number Placeholder 3"/>
          <p:cNvSpPr>
            <a:spLocks noGrp="1"/>
          </p:cNvSpPr>
          <p:nvPr>
            <p:ph type="sldNum" sz="quarter" idx="12"/>
          </p:nvPr>
        </p:nvSpPr>
        <p:spPr/>
        <p:txBody>
          <a:bodyPr/>
          <a:lstStyle/>
          <a:p>
            <a:fld id="{F6FC0797-16DF-8B40-9D23-AE3706453CE6}"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2797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7" name="Slide Number Placeholder 6"/>
          <p:cNvSpPr>
            <a:spLocks noGrp="1"/>
          </p:cNvSpPr>
          <p:nvPr>
            <p:ph type="sldNum" sz="quarter" idx="12"/>
          </p:nvPr>
        </p:nvSpPr>
        <p:spPr/>
        <p:txBody>
          <a:bodyPr/>
          <a:lstStyle/>
          <a:p>
            <a:fld id="{F6FC0797-16DF-8B40-9D23-AE3706453CE6}" type="slidenum">
              <a:rPr lang="en-US" smtClean="0">
                <a:solidFill>
                  <a:srgbClr val="000000"/>
                </a:solidFill>
              </a:rPr>
              <a:pPr/>
              <a:t>‹#›</a:t>
            </a:fld>
            <a:endParaRPr lang="en-US">
              <a:solidFill>
                <a:srgbClr val="000000"/>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6" name="Slide Number Placeholder 5"/>
          <p:cNvSpPr>
            <a:spLocks noGrp="1"/>
          </p:cNvSpPr>
          <p:nvPr>
            <p:ph type="sldNum" sz="quarter" idx="12"/>
          </p:nvPr>
        </p:nvSpPr>
        <p:spPr/>
        <p:txBody>
          <a:bodyPr/>
          <a:lstStyle/>
          <a:p>
            <a:fld id="{F6FC0797-16DF-8B40-9D23-AE3706453CE6}"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000000"/>
                </a:solidFill>
              </a:rPr>
              <a:t>4/1/12</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Project Briefing: CNI Spring 2012</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6FC0797-16DF-8B40-9D23-AE3706453CE6}"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864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089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731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354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284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746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5/16/12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3500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10F7BA7-94B4-449A-BC67-CD419B3C0168}" type="datetimeFigureOut">
              <a:rPr lang="en-US" smtClean="0">
                <a:solidFill>
                  <a:prstClr val="black">
                    <a:tint val="75000"/>
                  </a:prstClr>
                </a:solidFill>
                <a:latin typeface="Calibri"/>
              </a:rPr>
              <a:pPr fontAlgn="auto">
                <a:spcBef>
                  <a:spcPts val="0"/>
                </a:spcBef>
                <a:spcAft>
                  <a:spcPts val="0"/>
                </a:spcAft>
              </a:pPr>
              <a:t>5/16/12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E40BD8F-DB01-4519-AD33-DACAF77BF9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96023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fontAlgn="auto">
              <a:spcBef>
                <a:spcPts val="0"/>
              </a:spcBef>
              <a:spcAft>
                <a:spcPts val="0"/>
              </a:spcAft>
            </a:pPr>
            <a:fld id="{910F7BA7-94B4-449A-BC67-CD419B3C0168}" type="datetimeFigureOut">
              <a:rPr lang="en-US" smtClean="0">
                <a:solidFill>
                  <a:prstClr val="black">
                    <a:tint val="75000"/>
                  </a:prstClr>
                </a:solidFill>
                <a:latin typeface="Calibri"/>
              </a:rPr>
              <a:pPr fontAlgn="auto">
                <a:spcBef>
                  <a:spcPts val="0"/>
                </a:spcBef>
                <a:spcAft>
                  <a:spcPts val="0"/>
                </a:spcAft>
              </a:pPr>
              <a:t>5/16/12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fontAlgn="auto">
              <a:spcBef>
                <a:spcPts val="0"/>
              </a:spcBef>
              <a:spcAft>
                <a:spcPts val="0"/>
              </a:spcAft>
            </a:pPr>
            <a:fld id="{4E40BD8F-DB01-4519-AD33-DACAF77BF9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010400" y="1942283"/>
            <a:ext cx="1981200" cy="3286935"/>
          </a:xfrm>
        </p:spPr>
        <p:txBody>
          <a:bodyPr>
            <a:noAutofit/>
          </a:bodyPr>
          <a:lstStyle/>
          <a:p>
            <a:r>
              <a:rPr lang="en-US" sz="2000" dirty="0" smtClean="0"/>
              <a:t>Jenn Riley</a:t>
            </a:r>
          </a:p>
          <a:p>
            <a:endParaRPr lang="en-US" sz="2000" dirty="0" smtClean="0"/>
          </a:p>
          <a:p>
            <a:r>
              <a:rPr lang="en-US" sz="2000" dirty="0" smtClean="0"/>
              <a:t>Head, Carolina Digital Library and Archives</a:t>
            </a:r>
          </a:p>
          <a:p>
            <a:endParaRPr lang="en-US" sz="2000" dirty="0" smtClean="0"/>
          </a:p>
          <a:p>
            <a:r>
              <a:rPr lang="en-US" sz="2000" dirty="0" smtClean="0"/>
              <a:t>UNC-Chapel Hill Library</a:t>
            </a:r>
            <a:endParaRPr lang="en-US" sz="2000" dirty="0"/>
          </a:p>
        </p:txBody>
      </p:sp>
      <p:sp>
        <p:nvSpPr>
          <p:cNvPr id="2050" name="Rectangle 2"/>
          <p:cNvSpPr>
            <a:spLocks noGrp="1" noChangeArrowheads="1"/>
          </p:cNvSpPr>
          <p:nvPr>
            <p:ph type="title"/>
          </p:nvPr>
        </p:nvSpPr>
        <p:spPr>
          <a:xfrm>
            <a:off x="457200" y="1910262"/>
            <a:ext cx="6324600" cy="3169540"/>
          </a:xfrm>
        </p:spPr>
        <p:txBody>
          <a:bodyPr/>
          <a:lstStyle/>
          <a:p>
            <a:r>
              <a:rPr lang="en-US" sz="4000" dirty="0" smtClean="0"/>
              <a:t>UNC Library Technology initiative proposal, review, and approval process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80342"/>
          </a:xfrm>
        </p:spPr>
        <p:txBody>
          <a:bodyPr>
            <a:noAutofit/>
          </a:bodyPr>
          <a:lstStyle/>
          <a:p>
            <a:r>
              <a:rPr lang="en-US" sz="2600" dirty="0" smtClean="0"/>
              <a:t>Predetermine what’s available:</a:t>
            </a:r>
            <a:endParaRPr lang="en-US" sz="2600" dirty="0" smtClean="0"/>
          </a:p>
          <a:p>
            <a:pPr lvl="1"/>
            <a:r>
              <a:rPr lang="en-US" sz="2200" dirty="0"/>
              <a:t>Systems administration tasks</a:t>
            </a:r>
          </a:p>
          <a:p>
            <a:pPr lvl="1"/>
            <a:r>
              <a:rPr lang="en-US" sz="2200" dirty="0"/>
              <a:t>Application </a:t>
            </a:r>
            <a:r>
              <a:rPr lang="en-US" sz="2200" dirty="0" smtClean="0"/>
              <a:t>development</a:t>
            </a:r>
          </a:p>
          <a:p>
            <a:pPr lvl="1"/>
            <a:r>
              <a:rPr lang="en-US" sz="2200" dirty="0" smtClean="0"/>
              <a:t>Visual design</a:t>
            </a:r>
            <a:endParaRPr lang="en-US" sz="2200" dirty="0"/>
          </a:p>
          <a:p>
            <a:pPr lvl="1"/>
            <a:r>
              <a:rPr lang="en-US" sz="2200" dirty="0" smtClean="0"/>
              <a:t>Scanner time</a:t>
            </a:r>
          </a:p>
          <a:p>
            <a:pPr lvl="1"/>
            <a:r>
              <a:rPr lang="en-US" sz="2200" dirty="0" smtClean="0"/>
              <a:t>Hourly students to digitize</a:t>
            </a:r>
          </a:p>
          <a:p>
            <a:pPr lvl="1"/>
            <a:r>
              <a:rPr lang="en-US" sz="2200" dirty="0" smtClean="0"/>
              <a:t>Metadata creation</a:t>
            </a:r>
          </a:p>
          <a:p>
            <a:pPr lvl="1"/>
            <a:r>
              <a:rPr lang="en-US" sz="2200" dirty="0" smtClean="0"/>
              <a:t>Storage</a:t>
            </a:r>
          </a:p>
          <a:p>
            <a:pPr lvl="1"/>
            <a:r>
              <a:rPr lang="en-US" sz="2200" dirty="0" err="1" smtClean="0"/>
              <a:t>etc</a:t>
            </a:r>
            <a:endParaRPr lang="en-US" sz="2200" dirty="0" smtClean="0"/>
          </a:p>
          <a:p>
            <a:r>
              <a:rPr lang="en-US" sz="2600" dirty="0" smtClean="0"/>
              <a:t>Different metrics for different categories</a:t>
            </a:r>
          </a:p>
          <a:p>
            <a:r>
              <a:rPr lang="en-US" sz="2600" dirty="0" smtClean="0"/>
              <a:t>10% cap for fast-tracked approval</a:t>
            </a:r>
            <a:endParaRPr lang="en-US" sz="2600" dirty="0"/>
          </a:p>
        </p:txBody>
      </p:sp>
      <p:sp>
        <p:nvSpPr>
          <p:cNvPr id="3" name="Title 2"/>
          <p:cNvSpPr>
            <a:spLocks noGrp="1"/>
          </p:cNvSpPr>
          <p:nvPr>
            <p:ph type="title"/>
          </p:nvPr>
        </p:nvSpPr>
        <p:spPr/>
        <p:txBody>
          <a:bodyPr/>
          <a:lstStyle/>
          <a:p>
            <a:r>
              <a:rPr lang="en-US" dirty="0" smtClean="0"/>
              <a:t>Resource allocation</a:t>
            </a:r>
            <a:endParaRPr lang="en-US" dirty="0"/>
          </a:p>
        </p:txBody>
      </p:sp>
    </p:spTree>
    <p:extLst>
      <p:ext uri="{BB962C8B-B14F-4D97-AF65-F5344CB8AC3E}">
        <p14:creationId xmlns:p14="http://schemas.microsoft.com/office/powerpoint/2010/main" val="354217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2140003"/>
            <a:ext cx="8229600" cy="4514798"/>
          </a:xfrm>
        </p:spPr>
        <p:txBody>
          <a:bodyPr>
            <a:noAutofit/>
          </a:bodyPr>
          <a:lstStyle/>
          <a:p>
            <a:r>
              <a:rPr lang="en-US" sz="2800" dirty="0" smtClean="0"/>
              <a:t>20 proposals received (including legacy proposals)</a:t>
            </a:r>
          </a:p>
          <a:p>
            <a:pPr lvl="1"/>
            <a:r>
              <a:rPr lang="en-US" sz="2400" dirty="0" smtClean="0"/>
              <a:t>10 approved as fast-tracked</a:t>
            </a:r>
          </a:p>
          <a:p>
            <a:pPr lvl="1"/>
            <a:r>
              <a:rPr lang="en-US" sz="2400" dirty="0" smtClean="0"/>
              <a:t>8 approved as full review</a:t>
            </a:r>
            <a:endParaRPr lang="en-US" sz="2400" dirty="0"/>
          </a:p>
          <a:p>
            <a:pPr lvl="1"/>
            <a:r>
              <a:rPr lang="en-US" sz="2400" dirty="0" smtClean="0"/>
              <a:t>Nothing actually rejected</a:t>
            </a:r>
            <a:endParaRPr lang="en-US" sz="2400" dirty="0" smtClean="0"/>
          </a:p>
          <a:p>
            <a:r>
              <a:rPr lang="en-US" sz="2800" dirty="0" smtClean="0"/>
              <a:t>All </a:t>
            </a:r>
            <a:r>
              <a:rPr lang="en-US" sz="2800" dirty="0" smtClean="0"/>
              <a:t>new proposals </a:t>
            </a:r>
            <a:r>
              <a:rPr lang="en-US" sz="2800" dirty="0" smtClean="0"/>
              <a:t>submitted at </a:t>
            </a:r>
            <a:r>
              <a:rPr lang="en-US" sz="2800" dirty="0" smtClean="0"/>
              <a:t>once</a:t>
            </a:r>
          </a:p>
          <a:p>
            <a:r>
              <a:rPr lang="en-US" sz="2800" dirty="0" smtClean="0"/>
              <a:t>Nearly all for relatively small things</a:t>
            </a:r>
          </a:p>
          <a:p>
            <a:r>
              <a:rPr lang="en-US" sz="2800" dirty="0" smtClean="0"/>
              <a:t>2-month planning phase was extremely busy</a:t>
            </a:r>
            <a:endParaRPr lang="en-US" sz="2800" dirty="0" smtClean="0"/>
          </a:p>
        </p:txBody>
      </p:sp>
      <p:sp>
        <p:nvSpPr>
          <p:cNvPr id="2" name="Title 1"/>
          <p:cNvSpPr>
            <a:spLocks noGrp="1"/>
          </p:cNvSpPr>
          <p:nvPr>
            <p:ph type="title"/>
          </p:nvPr>
        </p:nvSpPr>
        <p:spPr/>
        <p:txBody>
          <a:bodyPr>
            <a:normAutofit/>
          </a:bodyPr>
          <a:lstStyle/>
          <a:p>
            <a:r>
              <a:rPr lang="en-US" dirty="0" smtClean="0"/>
              <a:t>What happened in this review cycle</a:t>
            </a:r>
            <a:endParaRPr lang="en-US" dirty="0"/>
          </a:p>
        </p:txBody>
      </p:sp>
    </p:spTree>
    <p:extLst>
      <p:ext uri="{BB962C8B-B14F-4D97-AF65-F5344CB8AC3E}">
        <p14:creationId xmlns:p14="http://schemas.microsoft.com/office/powerpoint/2010/main" val="1404754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2140003"/>
            <a:ext cx="8229600" cy="4514798"/>
          </a:xfrm>
        </p:spPr>
        <p:txBody>
          <a:bodyPr>
            <a:normAutofit/>
          </a:bodyPr>
          <a:lstStyle/>
          <a:p>
            <a:r>
              <a:rPr lang="en-US" sz="2800" dirty="0" smtClean="0"/>
              <a:t>In project plans</a:t>
            </a:r>
            <a:endParaRPr lang="en-US" sz="2800" dirty="0" smtClean="0"/>
          </a:p>
          <a:p>
            <a:pPr lvl="1"/>
            <a:r>
              <a:rPr lang="en-US" sz="2400" dirty="0" smtClean="0"/>
              <a:t>Required section</a:t>
            </a:r>
            <a:endParaRPr lang="en-US" sz="2400" dirty="0" smtClean="0"/>
          </a:p>
          <a:p>
            <a:pPr lvl="1"/>
            <a:r>
              <a:rPr lang="en-US" sz="2400" dirty="0" smtClean="0"/>
              <a:t>What we got was pretty basic</a:t>
            </a:r>
          </a:p>
          <a:p>
            <a:r>
              <a:rPr lang="en-US" sz="2600" dirty="0" smtClean="0"/>
              <a:t>Of the process</a:t>
            </a:r>
          </a:p>
          <a:p>
            <a:pPr lvl="1"/>
            <a:r>
              <a:rPr lang="en-US" sz="2200" dirty="0"/>
              <a:t>Survey of all library staff</a:t>
            </a:r>
          </a:p>
          <a:p>
            <a:pPr lvl="1"/>
            <a:r>
              <a:rPr lang="en-US" sz="2200" dirty="0"/>
              <a:t>Focus group with CDLA facilitators</a:t>
            </a:r>
          </a:p>
          <a:p>
            <a:pPr lvl="1"/>
            <a:r>
              <a:rPr lang="en-US" sz="2200" dirty="0"/>
              <a:t>Focus group with Systems staff</a:t>
            </a:r>
          </a:p>
          <a:p>
            <a:pPr lvl="1"/>
            <a:r>
              <a:rPr lang="en-US" sz="2200" dirty="0"/>
              <a:t>Focus group with Library Technology Council members</a:t>
            </a:r>
          </a:p>
          <a:p>
            <a:pPr lvl="1"/>
            <a:r>
              <a:rPr lang="en-US" sz="2200" dirty="0"/>
              <a:t>Individual interviews with proposers who </a:t>
            </a:r>
            <a:r>
              <a:rPr lang="en-US" sz="2200" dirty="0" smtClean="0"/>
              <a:t>volunteered</a:t>
            </a:r>
            <a:endParaRPr lang="en-US" sz="2200" dirty="0"/>
          </a:p>
        </p:txBody>
      </p:sp>
      <p:sp>
        <p:nvSpPr>
          <p:cNvPr id="2" name="Title 1"/>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40046741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975741"/>
            <a:ext cx="8229600" cy="4561831"/>
          </a:xfrm>
        </p:spPr>
        <p:txBody>
          <a:bodyPr>
            <a:normAutofit fontScale="92500" lnSpcReduction="20000"/>
          </a:bodyPr>
          <a:lstStyle/>
          <a:p>
            <a:r>
              <a:rPr lang="en-US" sz="2800" dirty="0" smtClean="0"/>
              <a:t>Administrators happy with the planning done; see progress; happy to issue approvals</a:t>
            </a:r>
          </a:p>
          <a:p>
            <a:r>
              <a:rPr lang="en-US" sz="2800" dirty="0" smtClean="0"/>
              <a:t>Proposers view process as too burdensome</a:t>
            </a:r>
          </a:p>
          <a:p>
            <a:r>
              <a:rPr lang="en-US" sz="2800" dirty="0" smtClean="0"/>
              <a:t>Current fast-track vs. full review setup has holes</a:t>
            </a:r>
          </a:p>
          <a:p>
            <a:r>
              <a:rPr lang="en-US" sz="2800" dirty="0" smtClean="0"/>
              <a:t>Push more justification to the proposal stage</a:t>
            </a:r>
          </a:p>
          <a:p>
            <a:r>
              <a:rPr lang="en-US" sz="2800" dirty="0" smtClean="0"/>
              <a:t>Planning phase isn’t enough for technical decisions in all cases</a:t>
            </a:r>
          </a:p>
          <a:p>
            <a:r>
              <a:rPr lang="en-US" sz="2800" dirty="0" smtClean="0"/>
              <a:t>We need more assessment </a:t>
            </a:r>
            <a:r>
              <a:rPr lang="en-US" sz="2800" dirty="0" smtClean="0"/>
              <a:t>training</a:t>
            </a:r>
          </a:p>
          <a:p>
            <a:r>
              <a:rPr lang="en-US" sz="2800" dirty="0" smtClean="0"/>
              <a:t>Resource estimation is even harder than we thought</a:t>
            </a:r>
            <a:endParaRPr lang="en-US" sz="2800" dirty="0" smtClean="0"/>
          </a:p>
          <a:p>
            <a:r>
              <a:rPr lang="en-US" sz="2800" dirty="0" smtClean="0"/>
              <a:t>Facilitating proposals is a lot of work!</a:t>
            </a:r>
            <a:endParaRPr lang="en-US" sz="2800" dirty="0"/>
          </a:p>
          <a:p>
            <a:endParaRPr lang="en-US" dirty="0"/>
          </a:p>
        </p:txBody>
      </p:sp>
      <p:sp>
        <p:nvSpPr>
          <p:cNvPr id="2" name="Title 1"/>
          <p:cNvSpPr>
            <a:spLocks noGrp="1"/>
          </p:cNvSpPr>
          <p:nvPr>
            <p:ph type="title"/>
          </p:nvPr>
        </p:nvSpPr>
        <p:spPr/>
        <p:txBody>
          <a:bodyPr/>
          <a:lstStyle/>
          <a:p>
            <a:r>
              <a:rPr lang="en-US" dirty="0" smtClean="0"/>
              <a:t>What we’ve learned (so far)</a:t>
            </a:r>
            <a:endParaRPr lang="en-US" dirty="0"/>
          </a:p>
        </p:txBody>
      </p:sp>
    </p:spTree>
    <p:extLst>
      <p:ext uri="{BB962C8B-B14F-4D97-AF65-F5344CB8AC3E}">
        <p14:creationId xmlns:p14="http://schemas.microsoft.com/office/powerpoint/2010/main" val="4172048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agility?</a:t>
            </a:r>
            <a:endParaRPr lang="en-US" dirty="0"/>
          </a:p>
        </p:txBody>
      </p:sp>
      <p:sp>
        <p:nvSpPr>
          <p:cNvPr id="5" name="TextBox 4"/>
          <p:cNvSpPr txBox="1"/>
          <p:nvPr/>
        </p:nvSpPr>
        <p:spPr>
          <a:xfrm>
            <a:off x="45899" y="6624927"/>
            <a:ext cx="9098101" cy="261610"/>
          </a:xfrm>
          <a:prstGeom prst="rect">
            <a:avLst/>
          </a:prstGeom>
          <a:noFill/>
        </p:spPr>
        <p:txBody>
          <a:bodyPr wrap="square" rtlCol="0">
            <a:spAutoFit/>
          </a:bodyPr>
          <a:lstStyle/>
          <a:p>
            <a:r>
              <a:rPr lang="en-US" sz="1100" dirty="0">
                <a:solidFill>
                  <a:srgbClr val="000000"/>
                </a:solidFill>
              </a:rPr>
              <a:t>Photo </a:t>
            </a:r>
            <a:r>
              <a:rPr lang="en-US" sz="1100" dirty="0" smtClean="0">
                <a:solidFill>
                  <a:srgbClr val="000000"/>
                </a:solidFill>
              </a:rPr>
              <a:t>by </a:t>
            </a:r>
            <a:r>
              <a:rPr lang="en-US" sz="1100" dirty="0" err="1" smtClean="0">
                <a:solidFill>
                  <a:srgbClr val="000000"/>
                </a:solidFill>
              </a:rPr>
              <a:t>radloff</a:t>
            </a:r>
            <a:r>
              <a:rPr lang="en-US" sz="1100" dirty="0" smtClean="0">
                <a:solidFill>
                  <a:srgbClr val="000000"/>
                </a:solidFill>
              </a:rPr>
              <a:t>. </a:t>
            </a:r>
            <a:r>
              <a:rPr lang="en-US" sz="1100" dirty="0">
                <a:solidFill>
                  <a:srgbClr val="000000"/>
                </a:solidFill>
              </a:rPr>
              <a:t>http://</a:t>
            </a:r>
            <a:r>
              <a:rPr lang="en-US" sz="1100" dirty="0" err="1">
                <a:solidFill>
                  <a:srgbClr val="000000"/>
                </a:solidFill>
              </a:rPr>
              <a:t>www.flickr.com</a:t>
            </a:r>
            <a:r>
              <a:rPr lang="en-US" sz="1100" dirty="0">
                <a:solidFill>
                  <a:srgbClr val="000000"/>
                </a:solidFill>
              </a:rPr>
              <a:t>/photos/</a:t>
            </a:r>
            <a:r>
              <a:rPr lang="en-US" sz="1100" dirty="0" err="1">
                <a:solidFill>
                  <a:srgbClr val="000000"/>
                </a:solidFill>
              </a:rPr>
              <a:t>radloff</a:t>
            </a:r>
            <a:r>
              <a:rPr lang="en-US" sz="1100" dirty="0">
                <a:solidFill>
                  <a:srgbClr val="000000"/>
                </a:solidFill>
              </a:rPr>
              <a:t>/6708510227/</a:t>
            </a:r>
          </a:p>
        </p:txBody>
      </p:sp>
      <p:pic>
        <p:nvPicPr>
          <p:cNvPr id="6" name="Picture 5"/>
          <p:cNvPicPr>
            <a:picLocks noChangeAspect="1"/>
          </p:cNvPicPr>
          <p:nvPr/>
        </p:nvPicPr>
        <p:blipFill>
          <a:blip r:embed="rId3"/>
          <a:stretch>
            <a:fillRect/>
          </a:stretch>
        </p:blipFill>
        <p:spPr>
          <a:xfrm>
            <a:off x="1184046" y="1805648"/>
            <a:ext cx="6965970" cy="4647608"/>
          </a:xfrm>
          <a:prstGeom prst="rect">
            <a:avLst/>
          </a:prstGeom>
          <a:ln>
            <a:solidFill>
              <a:schemeClr val="tx1"/>
            </a:solidFill>
          </a:ln>
        </p:spPr>
      </p:pic>
    </p:spTree>
    <p:extLst>
      <p:ext uri="{BB962C8B-B14F-4D97-AF65-F5344CB8AC3E}">
        <p14:creationId xmlns:p14="http://schemas.microsoft.com/office/powerpoint/2010/main" val="3858526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towards sustainability</a:t>
            </a:r>
            <a:endParaRPr lang="en-US" dirty="0"/>
          </a:p>
        </p:txBody>
      </p:sp>
      <p:pic>
        <p:nvPicPr>
          <p:cNvPr id="4" name="Picture 3"/>
          <p:cNvPicPr>
            <a:picLocks noChangeAspect="1"/>
          </p:cNvPicPr>
          <p:nvPr/>
        </p:nvPicPr>
        <p:blipFill>
          <a:blip r:embed="rId3"/>
          <a:stretch>
            <a:fillRect/>
          </a:stretch>
        </p:blipFill>
        <p:spPr>
          <a:xfrm>
            <a:off x="1113691" y="1857457"/>
            <a:ext cx="6936155" cy="4627716"/>
          </a:xfrm>
          <a:prstGeom prst="rect">
            <a:avLst/>
          </a:prstGeom>
        </p:spPr>
      </p:pic>
      <p:sp>
        <p:nvSpPr>
          <p:cNvPr id="5" name="TextBox 4"/>
          <p:cNvSpPr txBox="1"/>
          <p:nvPr/>
        </p:nvSpPr>
        <p:spPr>
          <a:xfrm>
            <a:off x="45899" y="6635599"/>
            <a:ext cx="9098101" cy="261610"/>
          </a:xfrm>
          <a:prstGeom prst="rect">
            <a:avLst/>
          </a:prstGeom>
          <a:noFill/>
        </p:spPr>
        <p:txBody>
          <a:bodyPr wrap="square" rtlCol="0">
            <a:spAutoFit/>
          </a:bodyPr>
          <a:lstStyle/>
          <a:p>
            <a:r>
              <a:rPr lang="en-US" sz="1050" dirty="0">
                <a:solidFill>
                  <a:srgbClr val="000000"/>
                </a:solidFill>
              </a:rPr>
              <a:t>Photo </a:t>
            </a:r>
            <a:r>
              <a:rPr lang="en-US" sz="1050" dirty="0" smtClean="0">
                <a:solidFill>
                  <a:srgbClr val="000000"/>
                </a:solidFill>
              </a:rPr>
              <a:t>by Trevor </a:t>
            </a:r>
            <a:r>
              <a:rPr lang="en-US" sz="1050" dirty="0" err="1" smtClean="0">
                <a:solidFill>
                  <a:srgbClr val="000000"/>
                </a:solidFill>
              </a:rPr>
              <a:t>Haldenby</a:t>
            </a:r>
            <a:r>
              <a:rPr lang="en-US" sz="1050" dirty="0" smtClean="0">
                <a:solidFill>
                  <a:srgbClr val="000000"/>
                </a:solidFill>
              </a:rPr>
              <a:t>. </a:t>
            </a:r>
            <a:r>
              <a:rPr lang="en-US" sz="1050" dirty="0">
                <a:solidFill>
                  <a:srgbClr val="000000"/>
                </a:solidFill>
              </a:rPr>
              <a:t>http://</a:t>
            </a:r>
            <a:r>
              <a:rPr lang="en-US" sz="1050" dirty="0" err="1">
                <a:solidFill>
                  <a:srgbClr val="000000"/>
                </a:solidFill>
              </a:rPr>
              <a:t>www.flickr.com</a:t>
            </a:r>
            <a:r>
              <a:rPr lang="en-US" sz="1050" dirty="0">
                <a:solidFill>
                  <a:srgbClr val="000000"/>
                </a:solidFill>
              </a:rPr>
              <a:t>/photos/</a:t>
            </a:r>
            <a:r>
              <a:rPr lang="en-US" sz="1050" dirty="0" err="1">
                <a:solidFill>
                  <a:srgbClr val="000000"/>
                </a:solidFill>
              </a:rPr>
              <a:t>trevorh</a:t>
            </a:r>
            <a:r>
              <a:rPr lang="en-US" sz="1050" dirty="0">
                <a:solidFill>
                  <a:srgbClr val="000000"/>
                </a:solidFill>
              </a:rPr>
              <a:t>/</a:t>
            </a:r>
            <a:r>
              <a:rPr lang="en-US" sz="1050" dirty="0" smtClean="0">
                <a:solidFill>
                  <a:srgbClr val="000000"/>
                </a:solidFill>
              </a:rPr>
              <a:t>491898939/</a:t>
            </a:r>
            <a:endParaRPr lang="en-US" sz="1050" dirty="0">
              <a:solidFill>
                <a:srgbClr val="000000"/>
              </a:solidFill>
            </a:endParaRPr>
          </a:p>
        </p:txBody>
      </p:sp>
    </p:spTree>
    <p:extLst>
      <p:ext uri="{BB962C8B-B14F-4D97-AF65-F5344CB8AC3E}">
        <p14:creationId xmlns:p14="http://schemas.microsoft.com/office/powerpoint/2010/main" val="490272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762" y="2700266"/>
            <a:ext cx="8229600" cy="667099"/>
          </a:xfrm>
        </p:spPr>
        <p:txBody>
          <a:bodyPr>
            <a:normAutofit/>
          </a:bodyPr>
          <a:lstStyle/>
          <a:p>
            <a:pPr marL="0" indent="0" algn="ctr">
              <a:buNone/>
            </a:pPr>
            <a:r>
              <a:rPr lang="en-US" sz="2400" dirty="0" err="1" smtClean="0"/>
              <a:t>jennriley@unc.edu</a:t>
            </a:r>
            <a:endParaRPr lang="en-US" sz="2400" dirty="0"/>
          </a:p>
        </p:txBody>
      </p:sp>
      <p:sp>
        <p:nvSpPr>
          <p:cNvPr id="2" name="Title 1"/>
          <p:cNvSpPr>
            <a:spLocks noGrp="1"/>
          </p:cNvSpPr>
          <p:nvPr>
            <p:ph type="title"/>
          </p:nvPr>
        </p:nvSpPr>
        <p:spPr/>
        <p:txBody>
          <a:bodyPr/>
          <a:lstStyle/>
          <a:p>
            <a:r>
              <a:rPr lang="en-US" dirty="0" smtClean="0"/>
              <a:t>Thank you!</a:t>
            </a:r>
            <a:endParaRPr lang="en-US" dirty="0"/>
          </a:p>
        </p:txBody>
      </p:sp>
      <p:pic>
        <p:nvPicPr>
          <p:cNvPr id="7" name="Picture 6"/>
          <p:cNvPicPr>
            <a:picLocks noChangeAspect="1"/>
          </p:cNvPicPr>
          <p:nvPr/>
        </p:nvPicPr>
        <p:blipFill>
          <a:blip r:embed="rId2"/>
          <a:stretch>
            <a:fillRect/>
          </a:stretch>
        </p:blipFill>
        <p:spPr>
          <a:xfrm>
            <a:off x="7838342" y="5979710"/>
            <a:ext cx="1117600" cy="393700"/>
          </a:xfrm>
          <a:prstGeom prst="rect">
            <a:avLst/>
          </a:prstGeom>
        </p:spPr>
      </p:pic>
      <p:sp>
        <p:nvSpPr>
          <p:cNvPr id="5" name="Content Placeholder 2"/>
          <p:cNvSpPr txBox="1">
            <a:spLocks/>
          </p:cNvSpPr>
          <p:nvPr/>
        </p:nvSpPr>
        <p:spPr bwMode="auto">
          <a:xfrm>
            <a:off x="496751" y="3900029"/>
            <a:ext cx="8229600" cy="155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a:lstStyle>
          <a:p>
            <a:pPr marL="0" indent="0" algn="ctr">
              <a:buClr>
                <a:srgbClr val="990000"/>
              </a:buClr>
              <a:buFont typeface="Wingdings" charset="0"/>
              <a:buNone/>
            </a:pPr>
            <a:r>
              <a:rPr lang="en-US" sz="2400" dirty="0" smtClean="0">
                <a:solidFill>
                  <a:schemeClr val="tx2"/>
                </a:solidFill>
                <a:ea typeface="ＭＳ Ｐゴシック"/>
                <a:cs typeface="Arial"/>
              </a:rPr>
              <a:t>These slides:</a:t>
            </a:r>
            <a:br>
              <a:rPr lang="en-US" sz="2400" dirty="0" smtClean="0">
                <a:solidFill>
                  <a:schemeClr val="tx2"/>
                </a:solidFill>
                <a:ea typeface="ＭＳ Ｐゴシック"/>
                <a:cs typeface="Arial"/>
              </a:rPr>
            </a:br>
            <a:r>
              <a:rPr lang="en-US" sz="2400" dirty="0" smtClean="0">
                <a:solidFill>
                  <a:schemeClr val="tx2"/>
                </a:solidFill>
                <a:ea typeface="ＭＳ Ｐゴシック"/>
                <a:cs typeface="Arial"/>
              </a:rPr>
              <a:t>http://</a:t>
            </a:r>
            <a:r>
              <a:rPr lang="en-US" sz="2400" dirty="0" err="1" smtClean="0">
                <a:solidFill>
                  <a:schemeClr val="tx2"/>
                </a:solidFill>
                <a:ea typeface="ＭＳ Ｐゴシック"/>
                <a:cs typeface="Arial"/>
              </a:rPr>
              <a:t>www.lib.unc.edu</a:t>
            </a:r>
            <a:r>
              <a:rPr lang="en-US" sz="2400" dirty="0" smtClean="0">
                <a:solidFill>
                  <a:schemeClr val="tx2"/>
                </a:solidFill>
                <a:ea typeface="ＭＳ Ｐゴシック"/>
                <a:cs typeface="Arial"/>
              </a:rPr>
              <a:t>/users/</a:t>
            </a:r>
            <a:r>
              <a:rPr lang="en-US" sz="2400" dirty="0" err="1" smtClean="0">
                <a:solidFill>
                  <a:schemeClr val="tx2"/>
                </a:solidFill>
                <a:ea typeface="ＭＳ Ｐゴシック"/>
                <a:cs typeface="Arial"/>
              </a:rPr>
              <a:t>jlriley</a:t>
            </a:r>
            <a:r>
              <a:rPr lang="en-US" sz="2400" dirty="0" smtClean="0">
                <a:solidFill>
                  <a:schemeClr val="tx2"/>
                </a:solidFill>
                <a:ea typeface="ＭＳ Ｐゴシック"/>
                <a:cs typeface="Arial"/>
              </a:rPr>
              <a:t>/presentations</a:t>
            </a:r>
            <a:r>
              <a:rPr lang="en-US" sz="2400" dirty="0" smtClean="0">
                <a:solidFill>
                  <a:schemeClr val="tx2"/>
                </a:solidFill>
                <a:ea typeface="ＭＳ Ｐゴシック"/>
                <a:cs typeface="Arial"/>
              </a:rPr>
              <a:t>/</a:t>
            </a:r>
            <a:r>
              <a:rPr lang="en-US" sz="2400" dirty="0" err="1" smtClean="0">
                <a:solidFill>
                  <a:schemeClr val="tx2"/>
                </a:solidFill>
                <a:ea typeface="ＭＳ Ｐゴシック"/>
                <a:cs typeface="Arial"/>
              </a:rPr>
              <a:t>ltcProcess</a:t>
            </a:r>
            <a:r>
              <a:rPr lang="en-US" sz="2400" dirty="0" smtClean="0">
                <a:solidFill>
                  <a:schemeClr val="tx2"/>
                </a:solidFill>
                <a:ea typeface="ＭＳ Ｐゴシック"/>
                <a:cs typeface="Arial"/>
              </a:rPr>
              <a:t>/duke2012.pptx</a:t>
            </a:r>
            <a:endParaRPr lang="en-US" sz="2400" dirty="0">
              <a:solidFill>
                <a:schemeClr val="tx2"/>
              </a:solidFill>
              <a:ea typeface="ＭＳ Ｐゴシック"/>
              <a:cs typeface="Arial"/>
            </a:endParaRPr>
          </a:p>
        </p:txBody>
      </p:sp>
    </p:spTree>
    <p:extLst>
      <p:ext uri="{BB962C8B-B14F-4D97-AF65-F5344CB8AC3E}">
        <p14:creationId xmlns:p14="http://schemas.microsoft.com/office/powerpoint/2010/main" val="1845915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familiar story (broadly told)</a:t>
            </a:r>
            <a:endParaRPr lang="en-US" dirty="0"/>
          </a:p>
        </p:txBody>
      </p:sp>
      <p:sp>
        <p:nvSpPr>
          <p:cNvPr id="4" name="Content Placeholder 2"/>
          <p:cNvSpPr txBox="1">
            <a:spLocks/>
          </p:cNvSpPr>
          <p:nvPr/>
        </p:nvSpPr>
        <p:spPr bwMode="auto">
          <a:xfrm>
            <a:off x="511442" y="1939612"/>
            <a:ext cx="3955969" cy="252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a:lstStyle>
          <a:p>
            <a:pPr marL="0" indent="0" algn="ctr">
              <a:buNone/>
            </a:pPr>
            <a:r>
              <a:rPr lang="en-US" sz="2600" i="1" dirty="0" smtClean="0">
                <a:solidFill>
                  <a:schemeClr val="tx2"/>
                </a:solidFill>
              </a:rPr>
              <a:t>Administration’s perspective: </a:t>
            </a:r>
            <a:r>
              <a:rPr lang="en-US" sz="2600" dirty="0" smtClean="0">
                <a:solidFill>
                  <a:schemeClr val="tx2"/>
                </a:solidFill>
              </a:rPr>
              <a:t>Lack of accountability; need to understand the impact of proposed initiatives on technical staff.</a:t>
            </a:r>
            <a:endParaRPr lang="en-US" sz="2600" dirty="0" smtClean="0">
              <a:solidFill>
                <a:schemeClr val="tx2"/>
              </a:solidFill>
            </a:endParaRPr>
          </a:p>
        </p:txBody>
      </p:sp>
      <p:sp>
        <p:nvSpPr>
          <p:cNvPr id="5" name="Content Placeholder 2"/>
          <p:cNvSpPr txBox="1">
            <a:spLocks/>
          </p:cNvSpPr>
          <p:nvPr/>
        </p:nvSpPr>
        <p:spPr bwMode="auto">
          <a:xfrm>
            <a:off x="4886073" y="2857499"/>
            <a:ext cx="3498799" cy="256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a:lstStyle>
          <a:p>
            <a:pPr marL="0" indent="0" algn="ctr">
              <a:buNone/>
            </a:pPr>
            <a:r>
              <a:rPr lang="en-US" sz="2600" i="1" dirty="0" smtClean="0">
                <a:solidFill>
                  <a:schemeClr val="tx2"/>
                </a:solidFill>
              </a:rPr>
              <a:t>Front line librarians’ perspective: </a:t>
            </a:r>
            <a:r>
              <a:rPr lang="en-US" sz="2600" dirty="0" smtClean="0">
                <a:solidFill>
                  <a:schemeClr val="tx2"/>
                </a:solidFill>
              </a:rPr>
              <a:t>We’re moving too slowly; I can’t get the support I need to follow through on my ideas.</a:t>
            </a:r>
          </a:p>
        </p:txBody>
      </p:sp>
      <p:sp>
        <p:nvSpPr>
          <p:cNvPr id="6" name="Content Placeholder 2"/>
          <p:cNvSpPr txBox="1">
            <a:spLocks/>
          </p:cNvSpPr>
          <p:nvPr/>
        </p:nvSpPr>
        <p:spPr bwMode="auto">
          <a:xfrm>
            <a:off x="501702" y="4805648"/>
            <a:ext cx="3965710" cy="140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a:lstStyle>
          <a:p>
            <a:pPr marL="0" indent="0" algn="ctr">
              <a:buNone/>
            </a:pPr>
            <a:r>
              <a:rPr lang="en-US" sz="2600" i="1" dirty="0" smtClean="0">
                <a:solidFill>
                  <a:schemeClr val="tx2"/>
                </a:solidFill>
              </a:rPr>
              <a:t>Technical staff’s perspective: </a:t>
            </a:r>
            <a:r>
              <a:rPr lang="en-US" sz="2600" dirty="0" smtClean="0">
                <a:solidFill>
                  <a:schemeClr val="tx2"/>
                </a:solidFill>
              </a:rPr>
              <a:t>We can’t take on any more.</a:t>
            </a:r>
          </a:p>
        </p:txBody>
      </p:sp>
    </p:spTree>
    <p:extLst>
      <p:ext uri="{BB962C8B-B14F-4D97-AF65-F5344CB8AC3E}">
        <p14:creationId xmlns:p14="http://schemas.microsoft.com/office/powerpoint/2010/main" val="1826520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339517" y="2899129"/>
            <a:ext cx="4278254" cy="245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Franklin Gothic Book" charset="0"/>
                <a:ea typeface="ＭＳ Ｐゴシック" charset="0"/>
                <a:cs typeface="Arial" charset="0"/>
              </a:defRPr>
            </a:lvl2pPr>
            <a:lvl3pPr algn="l" rtl="0" fontAlgn="base">
              <a:spcBef>
                <a:spcPct val="0"/>
              </a:spcBef>
              <a:spcAft>
                <a:spcPct val="0"/>
              </a:spcAft>
              <a:defRPr sz="4200">
                <a:solidFill>
                  <a:schemeClr val="tx2"/>
                </a:solidFill>
                <a:latin typeface="Franklin Gothic Book" charset="0"/>
                <a:ea typeface="ＭＳ Ｐゴシック" charset="0"/>
                <a:cs typeface="Arial" charset="0"/>
              </a:defRPr>
            </a:lvl3pPr>
            <a:lvl4pPr algn="l" rtl="0" fontAlgn="base">
              <a:spcBef>
                <a:spcPct val="0"/>
              </a:spcBef>
              <a:spcAft>
                <a:spcPct val="0"/>
              </a:spcAft>
              <a:defRPr sz="4200">
                <a:solidFill>
                  <a:schemeClr val="tx2"/>
                </a:solidFill>
                <a:latin typeface="Franklin Gothic Book" charset="0"/>
                <a:ea typeface="ＭＳ Ｐゴシック" charset="0"/>
                <a:cs typeface="Arial" charset="0"/>
              </a:defRPr>
            </a:lvl4pPr>
            <a:lvl5pPr algn="l" rtl="0" fontAlgn="base">
              <a:spcBef>
                <a:spcPct val="0"/>
              </a:spcBef>
              <a:spcAft>
                <a:spcPct val="0"/>
              </a:spcAft>
              <a:defRPr sz="4200">
                <a:solidFill>
                  <a:schemeClr val="tx2"/>
                </a:solidFill>
                <a:latin typeface="Franklin Gothic Book" charset="0"/>
                <a:ea typeface="ＭＳ Ｐゴシック" charset="0"/>
                <a:cs typeface="Arial" charset="0"/>
              </a:defRPr>
            </a:lvl5pPr>
            <a:lvl6pPr marL="457200" algn="l" rtl="0" fontAlgn="base">
              <a:spcBef>
                <a:spcPct val="0"/>
              </a:spcBef>
              <a:spcAft>
                <a:spcPct val="0"/>
              </a:spcAft>
              <a:defRPr sz="4200">
                <a:solidFill>
                  <a:schemeClr val="tx2"/>
                </a:solidFill>
                <a:latin typeface="Franklin Gothic Book" charset="0"/>
                <a:ea typeface="ＭＳ Ｐゴシック" charset="0"/>
                <a:cs typeface="Arial" charset="0"/>
              </a:defRPr>
            </a:lvl6pPr>
            <a:lvl7pPr marL="914400" algn="l" rtl="0" fontAlgn="base">
              <a:spcBef>
                <a:spcPct val="0"/>
              </a:spcBef>
              <a:spcAft>
                <a:spcPct val="0"/>
              </a:spcAft>
              <a:defRPr sz="4200">
                <a:solidFill>
                  <a:schemeClr val="tx2"/>
                </a:solidFill>
                <a:latin typeface="Franklin Gothic Book" charset="0"/>
                <a:ea typeface="ＭＳ Ｐゴシック" charset="0"/>
                <a:cs typeface="Arial" charset="0"/>
              </a:defRPr>
            </a:lvl7pPr>
            <a:lvl8pPr marL="1371600" algn="l" rtl="0" fontAlgn="base">
              <a:spcBef>
                <a:spcPct val="0"/>
              </a:spcBef>
              <a:spcAft>
                <a:spcPct val="0"/>
              </a:spcAft>
              <a:defRPr sz="4200">
                <a:solidFill>
                  <a:schemeClr val="tx2"/>
                </a:solidFill>
                <a:latin typeface="Franklin Gothic Book" charset="0"/>
                <a:ea typeface="ＭＳ Ｐゴシック" charset="0"/>
                <a:cs typeface="Arial" charset="0"/>
              </a:defRPr>
            </a:lvl8pPr>
            <a:lvl9pPr marL="1828800" algn="l" rtl="0" fontAlgn="base">
              <a:spcBef>
                <a:spcPct val="0"/>
              </a:spcBef>
              <a:spcAft>
                <a:spcPct val="0"/>
              </a:spcAft>
              <a:defRPr sz="4200">
                <a:solidFill>
                  <a:schemeClr val="tx2"/>
                </a:solidFill>
                <a:latin typeface="Franklin Gothic Book" charset="0"/>
                <a:ea typeface="ＭＳ Ｐゴシック" charset="0"/>
                <a:cs typeface="Arial" charset="0"/>
              </a:defRPr>
            </a:lvl9pPr>
          </a:lstStyle>
          <a:p>
            <a:pPr algn="ctr"/>
            <a:r>
              <a:rPr lang="en-US" sz="3600" dirty="0" smtClean="0">
                <a:solidFill>
                  <a:srgbClr val="534949"/>
                </a:solidFill>
                <a:latin typeface="+mn-lt"/>
                <a:ea typeface="ＭＳ Ｐゴシック"/>
                <a:cs typeface="Arial"/>
              </a:rPr>
              <a:t>It is not enough to have a good idea</a:t>
            </a:r>
            <a:r>
              <a:rPr lang="en-US" sz="3600" dirty="0" smtClean="0">
                <a:solidFill>
                  <a:srgbClr val="003D66"/>
                </a:solidFill>
                <a:latin typeface="+mn-lt"/>
                <a:ea typeface="ＭＳ Ｐゴシック"/>
                <a:cs typeface="Arial"/>
              </a:rPr>
              <a:t>.</a:t>
            </a:r>
            <a:endParaRPr lang="en-US" sz="3600" dirty="0">
              <a:solidFill>
                <a:srgbClr val="003D66"/>
              </a:solidFill>
              <a:latin typeface="+mn-lt"/>
              <a:ea typeface="ＭＳ Ｐゴシック"/>
              <a:cs typeface="Arial"/>
            </a:endParaRPr>
          </a:p>
        </p:txBody>
      </p:sp>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11991633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0999" y="1940787"/>
            <a:ext cx="8407893" cy="4407408"/>
          </a:xfrm>
        </p:spPr>
        <p:txBody>
          <a:bodyPr>
            <a:normAutofit lnSpcReduction="10000"/>
          </a:bodyPr>
          <a:lstStyle/>
          <a:p>
            <a:r>
              <a:rPr lang="en-US" sz="2800" dirty="0" smtClean="0"/>
              <a:t>Encourage </a:t>
            </a:r>
            <a:r>
              <a:rPr lang="en-US" sz="2800" dirty="0" smtClean="0"/>
              <a:t>planning and ownership</a:t>
            </a:r>
            <a:endParaRPr lang="en-US" sz="2800" dirty="0"/>
          </a:p>
          <a:p>
            <a:r>
              <a:rPr lang="en-US" sz="2800" dirty="0" smtClean="0"/>
              <a:t>Allow </a:t>
            </a:r>
            <a:r>
              <a:rPr lang="en-US" sz="2800" dirty="0" smtClean="0"/>
              <a:t>initiatives under consideration </a:t>
            </a:r>
            <a:r>
              <a:rPr lang="en-US" sz="2800" dirty="0" smtClean="0"/>
              <a:t>to be compared to one another</a:t>
            </a:r>
            <a:endParaRPr lang="en-US" sz="2800" dirty="0"/>
          </a:p>
          <a:p>
            <a:r>
              <a:rPr lang="en-US" sz="2800" dirty="0" smtClean="0"/>
              <a:t>Provide a (not too burdensome) path for ideas to reach fruition</a:t>
            </a:r>
          </a:p>
          <a:p>
            <a:r>
              <a:rPr lang="en-US" sz="2800" dirty="0" smtClean="0"/>
              <a:t>Ensure we can commit the resources necessary to succeed with those initiatives we do </a:t>
            </a:r>
            <a:r>
              <a:rPr lang="en-US" sz="2800" dirty="0" smtClean="0"/>
              <a:t>prioritize</a:t>
            </a:r>
          </a:p>
          <a:p>
            <a:r>
              <a:rPr lang="en-US" sz="2800" dirty="0" smtClean="0"/>
              <a:t>Deal with all types of library technology initiatives</a:t>
            </a:r>
            <a:endParaRPr lang="en-US" sz="2800" dirty="0"/>
          </a:p>
        </p:txBody>
      </p:sp>
      <p:sp>
        <p:nvSpPr>
          <p:cNvPr id="2" name="Title 1"/>
          <p:cNvSpPr>
            <a:spLocks noGrp="1"/>
          </p:cNvSpPr>
          <p:nvPr>
            <p:ph type="title"/>
          </p:nvPr>
        </p:nvSpPr>
        <p:spPr/>
        <p:txBody>
          <a:bodyPr/>
          <a:lstStyle/>
          <a:p>
            <a:r>
              <a:rPr lang="en-US" dirty="0" smtClean="0"/>
              <a:t>Need a process that will</a:t>
            </a:r>
            <a:endParaRPr lang="en-US" dirty="0"/>
          </a:p>
        </p:txBody>
      </p:sp>
    </p:spTree>
    <p:extLst>
      <p:ext uri="{BB962C8B-B14F-4D97-AF65-F5344CB8AC3E}">
        <p14:creationId xmlns:p14="http://schemas.microsoft.com/office/powerpoint/2010/main" val="4887765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Candidate for fast-track approval</a:t>
            </a:r>
            <a:endParaRPr lang="en-US" sz="1000" dirty="0">
              <a:solidFill>
                <a:prstClr val="black"/>
              </a:solidFill>
              <a:latin typeface="Calibri"/>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Resources available</a:t>
            </a:r>
            <a:endParaRPr lang="en-US" sz="1000" dirty="0">
              <a:solidFill>
                <a:prstClr val="black"/>
              </a:solidFill>
              <a:latin typeface="Calibri"/>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Resources not available</a:t>
            </a:r>
            <a:endParaRPr lang="en-US" sz="1000" dirty="0">
              <a:solidFill>
                <a:prstClr val="black"/>
              </a:solidFill>
              <a:latin typeface="Calibri"/>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No</a:t>
            </a:r>
            <a:endParaRPr lang="en-US" sz="1000" dirty="0">
              <a:solidFill>
                <a:prstClr val="black"/>
              </a:solidFill>
              <a:latin typeface="Calibri"/>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Yes</a:t>
            </a:r>
            <a:endParaRPr lang="en-US" sz="1000" dirty="0">
              <a:solidFill>
                <a:prstClr val="black"/>
              </a:solidFill>
              <a:latin typeface="Calibri"/>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Fast-track approval</a:t>
            </a:r>
            <a:endParaRPr lang="en-US" sz="1000" dirty="0">
              <a:solidFill>
                <a:prstClr val="black"/>
              </a:solidFill>
              <a:latin typeface="Calibri"/>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Absorb as part of non-project work</a:t>
            </a:r>
            <a:endParaRPr lang="en-US" sz="1000" dirty="0">
              <a:solidFill>
                <a:prstClr val="black"/>
              </a:solidFill>
              <a:latin typeface="Calibri"/>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67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Candidate for fast-track approval</a:t>
            </a:r>
            <a:endParaRPr lang="en-US" sz="1000" dirty="0">
              <a:solidFill>
                <a:prstClr val="black"/>
              </a:solidFill>
              <a:latin typeface="Calibri"/>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Resources available</a:t>
            </a:r>
            <a:endParaRPr lang="en-US" sz="1000" dirty="0">
              <a:solidFill>
                <a:prstClr val="black"/>
              </a:solidFill>
              <a:latin typeface="Calibri"/>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Resources not available</a:t>
            </a:r>
            <a:endParaRPr lang="en-US" sz="1000" dirty="0">
              <a:solidFill>
                <a:prstClr val="black"/>
              </a:solidFill>
              <a:latin typeface="Calibri"/>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No</a:t>
            </a:r>
            <a:endParaRPr lang="en-US" sz="1000" dirty="0">
              <a:solidFill>
                <a:prstClr val="black"/>
              </a:solidFill>
              <a:latin typeface="Calibri"/>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Yes</a:t>
            </a:r>
            <a:endParaRPr lang="en-US" sz="1000" dirty="0">
              <a:solidFill>
                <a:prstClr val="black"/>
              </a:solidFill>
              <a:latin typeface="Calibri"/>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Fast-track approval</a:t>
            </a:r>
            <a:endParaRPr lang="en-US" sz="1000" dirty="0">
              <a:solidFill>
                <a:prstClr val="black"/>
              </a:solidFill>
              <a:latin typeface="Calibri"/>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Absorb as part of non-project work</a:t>
            </a:r>
            <a:endParaRPr lang="en-US" sz="1000" dirty="0">
              <a:solidFill>
                <a:prstClr val="black"/>
              </a:solidFill>
              <a:latin typeface="Calibri"/>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ular Callout 1"/>
          <p:cNvSpPr/>
          <p:nvPr/>
        </p:nvSpPr>
        <p:spPr>
          <a:xfrm>
            <a:off x="3269494" y="2140001"/>
            <a:ext cx="3975141" cy="1881322"/>
          </a:xfrm>
          <a:prstGeom prst="wedgeRoundRectCallout">
            <a:avLst>
              <a:gd name="adj1" fmla="val -45353"/>
              <a:gd name="adj2" fmla="val -9819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prstClr val="white"/>
                </a:solidFill>
                <a:latin typeface="Calibri"/>
              </a:rPr>
              <a:t>“Facilitator” from the Carolina Digital Library and Archives</a:t>
            </a:r>
            <a:endParaRPr lang="en-US" sz="3200" dirty="0">
              <a:solidFill>
                <a:prstClr val="white"/>
              </a:solidFill>
              <a:latin typeface="Calibri"/>
            </a:endParaRPr>
          </a:p>
        </p:txBody>
      </p:sp>
    </p:spTree>
    <p:extLst>
      <p:ext uri="{BB962C8B-B14F-4D97-AF65-F5344CB8AC3E}">
        <p14:creationId xmlns:p14="http://schemas.microsoft.com/office/powerpoint/2010/main" val="174994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Candidate for fast-track approval</a:t>
            </a:r>
            <a:endParaRPr lang="en-US" sz="1000" dirty="0">
              <a:solidFill>
                <a:prstClr val="black"/>
              </a:solidFill>
              <a:latin typeface="Calibri"/>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Resources available</a:t>
            </a:r>
            <a:endParaRPr lang="en-US" sz="1000" dirty="0">
              <a:solidFill>
                <a:prstClr val="black"/>
              </a:solidFill>
              <a:latin typeface="Calibri"/>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Resources not available</a:t>
            </a:r>
            <a:endParaRPr lang="en-US" sz="1000" dirty="0">
              <a:solidFill>
                <a:prstClr val="black"/>
              </a:solidFill>
              <a:latin typeface="Calibri"/>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No</a:t>
            </a:r>
            <a:endParaRPr lang="en-US" sz="1000" dirty="0">
              <a:solidFill>
                <a:prstClr val="black"/>
              </a:solidFill>
              <a:latin typeface="Calibri"/>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Yes</a:t>
            </a:r>
            <a:endParaRPr lang="en-US" sz="1000" dirty="0">
              <a:solidFill>
                <a:prstClr val="black"/>
              </a:solidFill>
              <a:latin typeface="Calibri"/>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Fast-track approval</a:t>
            </a:r>
            <a:endParaRPr lang="en-US" sz="1000" dirty="0">
              <a:solidFill>
                <a:prstClr val="black"/>
              </a:solidFill>
              <a:latin typeface="Calibri"/>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Absorb as part of non-project work</a:t>
            </a:r>
            <a:endParaRPr lang="en-US" sz="1000" dirty="0">
              <a:solidFill>
                <a:prstClr val="black"/>
              </a:solidFill>
              <a:latin typeface="Calibri"/>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ular Callout 1"/>
          <p:cNvSpPr/>
          <p:nvPr/>
        </p:nvSpPr>
        <p:spPr>
          <a:xfrm>
            <a:off x="3698821" y="3565494"/>
            <a:ext cx="3966207" cy="2339853"/>
          </a:xfrm>
          <a:prstGeom prst="wedgeRoundRectCallout">
            <a:avLst>
              <a:gd name="adj1" fmla="val 65684"/>
              <a:gd name="adj2" fmla="val -6035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prstClr val="white"/>
                </a:solidFill>
                <a:latin typeface="Calibri"/>
              </a:rPr>
              <a:t>For some initiatives, allow “fast track” approval.</a:t>
            </a:r>
            <a:endParaRPr lang="en-US" sz="3200" dirty="0">
              <a:solidFill>
                <a:prstClr val="white"/>
              </a:solidFill>
              <a:latin typeface="Calibri"/>
            </a:endParaRPr>
          </a:p>
        </p:txBody>
      </p:sp>
    </p:spTree>
    <p:extLst>
      <p:ext uri="{BB962C8B-B14F-4D97-AF65-F5344CB8AC3E}">
        <p14:creationId xmlns:p14="http://schemas.microsoft.com/office/powerpoint/2010/main" val="347793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Candidate for fast-track approval</a:t>
            </a:r>
            <a:endParaRPr lang="en-US" sz="1000" dirty="0">
              <a:solidFill>
                <a:prstClr val="black"/>
              </a:solidFill>
              <a:latin typeface="Calibri"/>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Resources available</a:t>
            </a:r>
            <a:endParaRPr lang="en-US" sz="1000" dirty="0">
              <a:solidFill>
                <a:prstClr val="black"/>
              </a:solidFill>
              <a:latin typeface="Calibri"/>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Resources not available</a:t>
            </a:r>
            <a:endParaRPr lang="en-US" sz="1000" dirty="0">
              <a:solidFill>
                <a:prstClr val="black"/>
              </a:solidFill>
              <a:latin typeface="Calibri"/>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No</a:t>
            </a:r>
            <a:endParaRPr lang="en-US" sz="1000" dirty="0">
              <a:solidFill>
                <a:prstClr val="black"/>
              </a:solidFill>
              <a:latin typeface="Calibri"/>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Yes</a:t>
            </a:r>
            <a:endParaRPr lang="en-US" sz="1000" dirty="0">
              <a:solidFill>
                <a:prstClr val="black"/>
              </a:solidFill>
              <a:latin typeface="Calibri"/>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Fast-track approval</a:t>
            </a:r>
            <a:endParaRPr lang="en-US" sz="1000" dirty="0">
              <a:solidFill>
                <a:prstClr val="black"/>
              </a:solidFill>
              <a:latin typeface="Calibri"/>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Absorb as part of non-project work</a:t>
            </a:r>
            <a:endParaRPr lang="en-US" sz="1000" dirty="0">
              <a:solidFill>
                <a:prstClr val="black"/>
              </a:solidFill>
              <a:latin typeface="Calibri"/>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ular Callout 1"/>
          <p:cNvSpPr/>
          <p:nvPr/>
        </p:nvSpPr>
        <p:spPr>
          <a:xfrm>
            <a:off x="1995525" y="2385139"/>
            <a:ext cx="3966207" cy="2339853"/>
          </a:xfrm>
          <a:prstGeom prst="wedgeRoundRectCallout">
            <a:avLst>
              <a:gd name="adj1" fmla="val -21338"/>
              <a:gd name="adj2" fmla="val 10055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prstClr val="white"/>
                </a:solidFill>
                <a:latin typeface="Calibri"/>
              </a:rPr>
              <a:t>Others get queued up for a big review every 6 months</a:t>
            </a:r>
            <a:r>
              <a:rPr lang="en-US" sz="3200" dirty="0" smtClean="0">
                <a:solidFill>
                  <a:prstClr val="white"/>
                </a:solidFill>
                <a:latin typeface="Calibri"/>
              </a:rPr>
              <a:t>.</a:t>
            </a:r>
            <a:endParaRPr lang="en-US" sz="3200" dirty="0">
              <a:solidFill>
                <a:prstClr val="white"/>
              </a:solidFill>
              <a:latin typeface="Calibri"/>
            </a:endParaRPr>
          </a:p>
        </p:txBody>
      </p:sp>
    </p:spTree>
    <p:extLst>
      <p:ext uri="{BB962C8B-B14F-4D97-AF65-F5344CB8AC3E}">
        <p14:creationId xmlns:p14="http://schemas.microsoft.com/office/powerpoint/2010/main" val="342525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Candidate for fast-track approval</a:t>
            </a:r>
            <a:endParaRPr lang="en-US" sz="1000" dirty="0">
              <a:solidFill>
                <a:prstClr val="black"/>
              </a:solidFill>
              <a:latin typeface="Calibri"/>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Resources available</a:t>
            </a:r>
            <a:endParaRPr lang="en-US" sz="1000" dirty="0">
              <a:solidFill>
                <a:prstClr val="black"/>
              </a:solidFill>
              <a:latin typeface="Calibri"/>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Resources not available</a:t>
            </a:r>
            <a:endParaRPr lang="en-US" sz="1000" dirty="0">
              <a:solidFill>
                <a:prstClr val="black"/>
              </a:solidFill>
              <a:latin typeface="Calibri"/>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No</a:t>
            </a:r>
            <a:endParaRPr lang="en-US" sz="1000" dirty="0">
              <a:solidFill>
                <a:prstClr val="black"/>
              </a:solidFill>
              <a:latin typeface="Calibri"/>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Yes</a:t>
            </a:r>
            <a:endParaRPr lang="en-US" sz="1000" dirty="0">
              <a:solidFill>
                <a:prstClr val="black"/>
              </a:solidFill>
              <a:latin typeface="Calibri"/>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Require  full LTC review</a:t>
            </a:r>
            <a:endParaRPr lang="en-US" sz="1000" dirty="0">
              <a:solidFill>
                <a:prstClr val="black"/>
              </a:solidFill>
              <a:latin typeface="Calibri"/>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Fast-track approval</a:t>
            </a:r>
            <a:endParaRPr lang="en-US" sz="1000" dirty="0">
              <a:solidFill>
                <a:prstClr val="black"/>
              </a:solidFill>
              <a:latin typeface="Calibri"/>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Absorb as part of non-project work</a:t>
            </a:r>
            <a:endParaRPr lang="en-US" sz="1000" dirty="0">
              <a:solidFill>
                <a:prstClr val="black"/>
              </a:solidFill>
              <a:latin typeface="Calibri"/>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3206111" y="3872389"/>
            <a:ext cx="1874104" cy="1099758"/>
          </a:xfrm>
          <a:prstGeom prst="wedgeRoundRectCallout">
            <a:avLst>
              <a:gd name="adj1" fmla="val 51068"/>
              <a:gd name="adj2" fmla="val -8397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Rounded Rectangular Callout 1"/>
          <p:cNvSpPr/>
          <p:nvPr/>
        </p:nvSpPr>
        <p:spPr>
          <a:xfrm>
            <a:off x="1610801" y="3856897"/>
            <a:ext cx="3546857" cy="1672873"/>
          </a:xfrm>
          <a:prstGeom prst="wedgeRoundRectCallout">
            <a:avLst>
              <a:gd name="adj1" fmla="val 70224"/>
              <a:gd name="adj2" fmla="val 721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prstClr val="white"/>
                </a:solidFill>
                <a:latin typeface="Calibri"/>
              </a:rPr>
              <a:t>Develop a formal project plan.</a:t>
            </a:r>
            <a:endParaRPr lang="en-US" sz="3200" dirty="0">
              <a:solidFill>
                <a:prstClr val="white"/>
              </a:solidFill>
              <a:latin typeface="Calibri"/>
            </a:endParaRPr>
          </a:p>
        </p:txBody>
      </p:sp>
    </p:spTree>
    <p:extLst>
      <p:ext uri="{BB962C8B-B14F-4D97-AF65-F5344CB8AC3E}">
        <p14:creationId xmlns:p14="http://schemas.microsoft.com/office/powerpoint/2010/main" val="42316333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UNC Powerpoint Template.potm</Template>
  <TotalTime>567</TotalTime>
  <Words>1827</Words>
  <Application>Microsoft Macintosh PowerPoint</Application>
  <PresentationFormat>On-screen Show (4:3)</PresentationFormat>
  <Paragraphs>314</Paragraphs>
  <Slides>16</Slides>
  <Notes>12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Grid</vt:lpstr>
      <vt:lpstr>UNC Library Technology initiative proposal, review, and approval process</vt:lpstr>
      <vt:lpstr>A familiar story (broadly told)</vt:lpstr>
      <vt:lpstr>PowerPoint Presentation</vt:lpstr>
      <vt:lpstr>Need a process that will</vt:lpstr>
      <vt:lpstr>PowerPoint Presentation</vt:lpstr>
      <vt:lpstr>PowerPoint Presentation</vt:lpstr>
      <vt:lpstr>PowerPoint Presentation</vt:lpstr>
      <vt:lpstr>PowerPoint Presentation</vt:lpstr>
      <vt:lpstr>PowerPoint Presentation</vt:lpstr>
      <vt:lpstr>Resource allocation</vt:lpstr>
      <vt:lpstr>What happened in this review cycle</vt:lpstr>
      <vt:lpstr>assessment</vt:lpstr>
      <vt:lpstr>What we’ve learned (so far)</vt:lpstr>
      <vt:lpstr>What about agility?</vt:lpstr>
      <vt:lpstr>Next steps towards sustainability</vt:lpstr>
      <vt:lpstr>Thank you!</vt:lpstr>
    </vt:vector>
  </TitlesOfParts>
  <Company>Academic Affairs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Jenn Riley</cp:lastModifiedBy>
  <cp:revision>54</cp:revision>
  <dcterms:created xsi:type="dcterms:W3CDTF">2005-12-07T16:08:33Z</dcterms:created>
  <dcterms:modified xsi:type="dcterms:W3CDTF">2012-05-17T01:23:29Z</dcterms:modified>
</cp:coreProperties>
</file>