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2" r:id="rId3"/>
    <p:sldId id="258" r:id="rId4"/>
    <p:sldId id="261" r:id="rId5"/>
    <p:sldId id="259" r:id="rId6"/>
    <p:sldId id="264" r:id="rId7"/>
    <p:sldId id="263" r:id="rId8"/>
    <p:sldId id="260" r:id="rId9"/>
    <p:sldId id="265" r:id="rId10"/>
    <p:sldId id="257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3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127A5-D2C6-CA4D-A124-8A6E49CB2D4F}" type="datetimeFigureOut">
              <a:rPr lang="en-US" smtClean="0"/>
              <a:t>2/6/11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975CF-912D-A746-9805-CE2B93896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38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97516-E3EE-DC4D-92F3-CA91758F9D39}" type="datetimeFigureOut">
              <a:rPr lang="en-US" smtClean="0"/>
              <a:t>2/6/11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8E126-1385-7E4F-966E-5F4E54607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240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those just getting started</a:t>
            </a:r>
          </a:p>
          <a:p>
            <a:r>
              <a:rPr lang="en-US" dirty="0" smtClean="0"/>
              <a:t>Don’t have to follow, but a guide to good practice</a:t>
            </a:r>
          </a:p>
          <a:p>
            <a:r>
              <a:rPr lang="en-US" dirty="0" smtClean="0"/>
              <a:t>Goa</a:t>
            </a:r>
            <a:r>
              <a:rPr lang="en-US" baseline="0" dirty="0" smtClean="0"/>
              <a:t>l is to show you the functionality that’s possible by following a certain recommendation</a:t>
            </a:r>
            <a:endParaRPr lang="en-US" dirty="0" smtClean="0"/>
          </a:p>
          <a:p>
            <a:r>
              <a:rPr lang="en-US" dirty="0" smtClean="0"/>
              <a:t>Based on shareable metadata principles</a:t>
            </a:r>
          </a:p>
          <a:p>
            <a:r>
              <a:rPr lang="en-US" dirty="0" smtClean="0"/>
              <a:t>Will be released “soon”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8E126-1385-7E4F-966E-5F4E546075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23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one is</a:t>
            </a:r>
            <a:r>
              <a:rPr lang="en-US" baseline="0" dirty="0" smtClean="0"/>
              <a:t> more functionality oriented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8E126-1385-7E4F-966E-5F4E546075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23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E4BB23-FA72-470E-9D18-B0E033D704C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Remember, doesn’t have to be digitized collection</a:t>
            </a:r>
          </a:p>
          <a:p>
            <a:r>
              <a:rPr lang="en-US" dirty="0" smtClean="0"/>
              <a:t>Alternative to </a:t>
            </a:r>
            <a:r>
              <a:rPr lang="en-US" dirty="0" err="1" smtClean="0"/>
              <a:t>oai-pmh</a:t>
            </a:r>
            <a:r>
              <a:rPr lang="en-US" dirty="0" smtClean="0"/>
              <a:t>, for example if you don’t have your </a:t>
            </a:r>
            <a:r>
              <a:rPr lang="en-US" dirty="0" err="1" smtClean="0"/>
              <a:t>sm</a:t>
            </a:r>
            <a:r>
              <a:rPr lang="en-US" dirty="0" smtClean="0"/>
              <a:t> in </a:t>
            </a:r>
            <a:r>
              <a:rPr lang="en-US" dirty="0" err="1" smtClean="0"/>
              <a:t>contentdm</a:t>
            </a:r>
            <a:endParaRPr lang="en-US" dirty="0" smtClean="0"/>
          </a:p>
          <a:p>
            <a:r>
              <a:rPr lang="en-US" dirty="0" smtClean="0"/>
              <a:t>Tool based on </a:t>
            </a:r>
            <a:r>
              <a:rPr lang="en-US" dirty="0" err="1" smtClean="0"/>
              <a:t>emory</a:t>
            </a:r>
            <a:r>
              <a:rPr lang="en-US" dirty="0" smtClean="0"/>
              <a:t> code (show link)</a:t>
            </a:r>
          </a:p>
          <a:p>
            <a:r>
              <a:rPr lang="en-US" dirty="0" smtClean="0"/>
              <a:t>In final testing, will be stable public release soon</a:t>
            </a:r>
          </a:p>
          <a:p>
            <a:r>
              <a:rPr lang="en-US" dirty="0" smtClean="0"/>
              <a:t>Can update any time you want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8E126-1385-7E4F-966E-5F4E546075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24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Development </a:t>
            </a:r>
            <a:r>
              <a:rPr lang="en-US" dirty="0" smtClean="0"/>
              <a:t>started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Don’t “have” to pass – just informative</a:t>
            </a:r>
            <a:endParaRPr lang="en-US" dirty="0" smtClean="0"/>
          </a:p>
          <a:p>
            <a:r>
              <a:rPr lang="en-US" dirty="0" smtClean="0"/>
              <a:t>Will be available both as part of mapping tool and </a:t>
            </a:r>
            <a:r>
              <a:rPr lang="en-US" dirty="0" smtClean="0"/>
              <a:t>separately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8E126-1385-7E4F-966E-5F4E546075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81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8E126-1385-7E4F-966E-5F4E546075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68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2/11/11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MLA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2/11/11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MLA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2/11/11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MLA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2/11/11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MLA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2/11/11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MLA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2/11/11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MLA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2/11/11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MLA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2/11/11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MLA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2/11/11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MLA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2/11/11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MLA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2/11/11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MLA 2011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MLA 2011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2/11/11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archives.org" TargetMode="External"/><Relationship Id="rId4" Type="http://schemas.openxmlformats.org/officeDocument/2006/relationships/hyperlink" Target="http://oaigateway.library.ucla.edu/" TargetMode="External"/><Relationship Id="rId5" Type="http://schemas.openxmlformats.org/officeDocument/2006/relationships/hyperlink" Target="http://www.dlib.indiana.edu/smcmigrator" TargetMode="External"/><Relationship Id="rId6" Type="http://schemas.openxmlformats.org/officeDocument/2006/relationships/hyperlink" Target="http://www.metascholar.org/sw/m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images%5CaquiferMODSexplorer.pdf" TargetMode="External"/><Relationship Id="rId3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73912"/>
            <a:ext cx="7543800" cy="3025064"/>
          </a:xfrm>
        </p:spPr>
        <p:txBody>
          <a:bodyPr/>
          <a:lstStyle/>
          <a:p>
            <a:r>
              <a:rPr lang="en-US" sz="6000" dirty="0" smtClean="0"/>
              <a:t>Sheet Music Consortium: Tools for Data Providers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1999"/>
            <a:ext cx="6461760" cy="1868359"/>
          </a:xfrm>
        </p:spPr>
        <p:txBody>
          <a:bodyPr>
            <a:normAutofit/>
          </a:bodyPr>
          <a:lstStyle/>
          <a:p>
            <a:r>
              <a:rPr lang="en-US" dirty="0" smtClean="0"/>
              <a:t>Jenn Riley</a:t>
            </a:r>
          </a:p>
          <a:p>
            <a:r>
              <a:rPr lang="en-US" dirty="0" smtClean="0"/>
              <a:t>Head, Carolina Digital Library and Archives</a:t>
            </a:r>
          </a:p>
          <a:p>
            <a:r>
              <a:rPr lang="en-US" dirty="0" smtClean="0"/>
              <a:t>The University of North Carolina at Chapel Hill</a:t>
            </a:r>
          </a:p>
          <a:p>
            <a:r>
              <a:rPr lang="en-US" dirty="0" smtClean="0"/>
              <a:t>(formerly co-PI on SMC project at Indiana University)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621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helpful URLs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Open Archives Initiative Protocol for Metadata Harvesting: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http://www.openarchives.org</a:t>
            </a:r>
            <a:endParaRPr lang="en-US" dirty="0" smtClean="0"/>
          </a:p>
          <a:p>
            <a:r>
              <a:rPr lang="en-US" dirty="0" smtClean="0"/>
              <a:t>Sheet Music Consortium OAI-PMH Static Repository Gateway (where you register a Static </a:t>
            </a:r>
            <a:r>
              <a:rPr lang="en-US" dirty="0"/>
              <a:t>Repository File):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http://oaigateway.library.ucla.edu/</a:t>
            </a:r>
            <a:r>
              <a:rPr lang="en-US" dirty="0" smtClean="0"/>
              <a:t> (in development)</a:t>
            </a:r>
          </a:p>
          <a:p>
            <a:r>
              <a:rPr lang="en-US" dirty="0" smtClean="0"/>
              <a:t>Sheet Music Consortium Metadata Mapping Tool:</a:t>
            </a:r>
            <a:br>
              <a:rPr lang="en-US" dirty="0" smtClean="0"/>
            </a:br>
            <a:r>
              <a:rPr lang="en-US" u="sng" dirty="0">
                <a:hlinkClick r:id="rId5"/>
              </a:rPr>
              <a:t>http://www.dlib.indiana.edu/</a:t>
            </a:r>
            <a:r>
              <a:rPr lang="en-US" u="sng" dirty="0" smtClean="0">
                <a:hlinkClick r:id="rId5"/>
              </a:rPr>
              <a:t>smcmigrator</a:t>
            </a:r>
            <a:r>
              <a:rPr lang="en-US" dirty="0" smtClean="0"/>
              <a:t> (in development)</a:t>
            </a:r>
          </a:p>
          <a:p>
            <a:r>
              <a:rPr lang="en-US" dirty="0" smtClean="0"/>
              <a:t>Emory Metadata Migrator on which SMC Mapping Tool </a:t>
            </a:r>
            <a:r>
              <a:rPr lang="en-US" dirty="0"/>
              <a:t>is built:</a:t>
            </a:r>
            <a:br>
              <a:rPr lang="en-US" dirty="0"/>
            </a:br>
            <a:r>
              <a:rPr lang="en-US" dirty="0">
                <a:hlinkClick r:id="rId6"/>
              </a:rPr>
              <a:t>http://www.metascholar.org/sw/mm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pPr marL="114300" indent="0" algn="ctr">
              <a:buNone/>
            </a:pPr>
            <a:endParaRPr lang="en-US" sz="3200" dirty="0" smtClean="0"/>
          </a:p>
          <a:p>
            <a:pPr marL="114300" indent="0" algn="ctr">
              <a:buNone/>
            </a:pPr>
            <a:r>
              <a:rPr lang="en-US" sz="3600" dirty="0" smtClean="0"/>
              <a:t>Thank you!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2/11/11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MLA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01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868362"/>
          </a:xfrm>
        </p:spPr>
        <p:txBody>
          <a:bodyPr/>
          <a:lstStyle/>
          <a:p>
            <a:r>
              <a:rPr lang="en-US" sz="4000" dirty="0" smtClean="0"/>
              <a:t>Metadata guidelines (in progress)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2/11/11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MLA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00" y="893762"/>
            <a:ext cx="6141994" cy="5888038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939268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Metadata guidelines (in progress)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2/11/11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MLA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" y="1417638"/>
            <a:ext cx="8293100" cy="46736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670106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Content Placeholder 34"/>
          <p:cNvSpPr>
            <a:spLocks noGrp="1"/>
          </p:cNvSpPr>
          <p:nvPr>
            <p:ph sz="quarter" idx="1"/>
          </p:nvPr>
        </p:nvSpPr>
        <p:spPr>
          <a:xfrm>
            <a:off x="101600" y="1117600"/>
            <a:ext cx="8267699" cy="5537200"/>
          </a:xfrm>
          <a:solidFill>
            <a:schemeClr val="bg2"/>
          </a:solidFill>
          <a:ln>
            <a:solidFill>
              <a:schemeClr val="tx2"/>
            </a:solidFill>
          </a:ln>
        </p:spPr>
        <p:txBody>
          <a:bodyPr/>
          <a:lstStyle/>
          <a:p>
            <a:pPr marL="114300" indent="0" eaLnBrk="1" hangingPunct="1">
              <a:buNone/>
            </a:pPr>
            <a:endParaRPr lang="en-US" dirty="0" smtClean="0"/>
          </a:p>
        </p:txBody>
      </p:sp>
      <p:sp>
        <p:nvSpPr>
          <p:cNvPr id="35844" name="Text Box 1027"/>
          <p:cNvSpPr txBox="1">
            <a:spLocks noChangeArrowheads="1"/>
          </p:cNvSpPr>
          <p:nvPr/>
        </p:nvSpPr>
        <p:spPr bwMode="auto">
          <a:xfrm rot="-5400000">
            <a:off x="5853113" y="3822700"/>
            <a:ext cx="4379912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latin typeface="Georgia" pitchFamily="18" charset="0"/>
              </a:rPr>
              <a:t>OAI Harvester</a:t>
            </a:r>
          </a:p>
        </p:txBody>
      </p:sp>
      <p:sp>
        <p:nvSpPr>
          <p:cNvPr id="35845" name="Rectangle 1029"/>
          <p:cNvSpPr>
            <a:spLocks noChangeArrowheads="1"/>
          </p:cNvSpPr>
          <p:nvPr/>
        </p:nvSpPr>
        <p:spPr bwMode="auto">
          <a:xfrm>
            <a:off x="457200" y="1409700"/>
            <a:ext cx="59436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eorgia" pitchFamily="18" charset="0"/>
            </a:endParaRPr>
          </a:p>
        </p:txBody>
      </p:sp>
      <p:sp>
        <p:nvSpPr>
          <p:cNvPr id="35846" name="Text Box 1030"/>
          <p:cNvSpPr txBox="1">
            <a:spLocks noChangeArrowheads="1"/>
          </p:cNvSpPr>
          <p:nvPr/>
        </p:nvSpPr>
        <p:spPr bwMode="auto">
          <a:xfrm>
            <a:off x="685800" y="1866900"/>
            <a:ext cx="1524000" cy="7397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>
                <a:latin typeface="Georgia" pitchFamily="18" charset="0"/>
              </a:rPr>
              <a:t>Metadata creation module</a:t>
            </a:r>
          </a:p>
        </p:txBody>
      </p:sp>
      <p:sp>
        <p:nvSpPr>
          <p:cNvPr id="35847" name="Text Box 1031"/>
          <p:cNvSpPr txBox="1">
            <a:spLocks noChangeArrowheads="1"/>
          </p:cNvSpPr>
          <p:nvPr/>
        </p:nvSpPr>
        <p:spPr bwMode="auto">
          <a:xfrm>
            <a:off x="4419600" y="1866900"/>
            <a:ext cx="1524000" cy="7397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>
                <a:latin typeface="Georgia" pitchFamily="18" charset="0"/>
              </a:rPr>
              <a:t>OAI data provider module</a:t>
            </a:r>
          </a:p>
        </p:txBody>
      </p:sp>
      <p:sp>
        <p:nvSpPr>
          <p:cNvPr id="35848" name="Line 1032"/>
          <p:cNvSpPr>
            <a:spLocks noChangeShapeType="1"/>
          </p:cNvSpPr>
          <p:nvPr/>
        </p:nvSpPr>
        <p:spPr bwMode="auto">
          <a:xfrm>
            <a:off x="6019800" y="19304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49" name="Line 1033"/>
          <p:cNvSpPr>
            <a:spLocks noChangeShapeType="1"/>
          </p:cNvSpPr>
          <p:nvPr/>
        </p:nvSpPr>
        <p:spPr bwMode="auto">
          <a:xfrm>
            <a:off x="6019800" y="22352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0" name="Line 1034"/>
          <p:cNvSpPr>
            <a:spLocks noChangeShapeType="1"/>
          </p:cNvSpPr>
          <p:nvPr/>
        </p:nvSpPr>
        <p:spPr bwMode="auto">
          <a:xfrm>
            <a:off x="6019800" y="25400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1" name="Line 1035"/>
          <p:cNvSpPr>
            <a:spLocks noChangeShapeType="1"/>
          </p:cNvSpPr>
          <p:nvPr/>
        </p:nvSpPr>
        <p:spPr bwMode="auto">
          <a:xfrm>
            <a:off x="2209800" y="22479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4140" name="Text Box 1036"/>
          <p:cNvSpPr txBox="1">
            <a:spLocks noChangeArrowheads="1"/>
          </p:cNvSpPr>
          <p:nvPr/>
        </p:nvSpPr>
        <p:spPr bwMode="auto">
          <a:xfrm rot="-5400000">
            <a:off x="2734469" y="2166144"/>
            <a:ext cx="1385887" cy="3016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1100" b="1">
                <a:latin typeface="Georgia" pitchFamily="18" charset="0"/>
              </a:rPr>
              <a:t>Transformation</a:t>
            </a:r>
          </a:p>
        </p:txBody>
      </p:sp>
      <p:sp>
        <p:nvSpPr>
          <p:cNvPr id="304141" name="Text Box 1037"/>
          <p:cNvSpPr txBox="1">
            <a:spLocks noChangeArrowheads="1"/>
          </p:cNvSpPr>
          <p:nvPr/>
        </p:nvSpPr>
        <p:spPr bwMode="auto">
          <a:xfrm>
            <a:off x="685800" y="5394325"/>
            <a:ext cx="1524000" cy="7397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>
                <a:latin typeface="Georgia" pitchFamily="18" charset="0"/>
              </a:rPr>
              <a:t>Metadata creation system</a:t>
            </a:r>
          </a:p>
        </p:txBody>
      </p:sp>
      <p:sp>
        <p:nvSpPr>
          <p:cNvPr id="304142" name="Text Box 1038"/>
          <p:cNvSpPr txBox="1">
            <a:spLocks noChangeArrowheads="1"/>
          </p:cNvSpPr>
          <p:nvPr/>
        </p:nvSpPr>
        <p:spPr bwMode="auto">
          <a:xfrm>
            <a:off x="4419600" y="5394325"/>
            <a:ext cx="1524000" cy="7397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>
                <a:latin typeface="Georgia" pitchFamily="18" charset="0"/>
              </a:rPr>
              <a:t>Stand-alone OAI data provider</a:t>
            </a:r>
          </a:p>
        </p:txBody>
      </p:sp>
      <p:sp>
        <p:nvSpPr>
          <p:cNvPr id="304143" name="Line 1039"/>
          <p:cNvSpPr>
            <a:spLocks noChangeShapeType="1"/>
          </p:cNvSpPr>
          <p:nvPr/>
        </p:nvSpPr>
        <p:spPr bwMode="auto">
          <a:xfrm>
            <a:off x="2209800" y="57531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4144" name="Text Box 1040"/>
          <p:cNvSpPr txBox="1">
            <a:spLocks noChangeArrowheads="1"/>
          </p:cNvSpPr>
          <p:nvPr/>
        </p:nvSpPr>
        <p:spPr bwMode="auto">
          <a:xfrm rot="-5400000">
            <a:off x="2734469" y="5595144"/>
            <a:ext cx="1385887" cy="3016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1100" b="1">
                <a:latin typeface="Georgia" pitchFamily="18" charset="0"/>
              </a:rPr>
              <a:t>Transformation</a:t>
            </a:r>
          </a:p>
        </p:txBody>
      </p:sp>
      <p:sp>
        <p:nvSpPr>
          <p:cNvPr id="304145" name="Line 1041"/>
          <p:cNvSpPr>
            <a:spLocks noChangeShapeType="1"/>
          </p:cNvSpPr>
          <p:nvPr/>
        </p:nvSpPr>
        <p:spPr bwMode="auto">
          <a:xfrm>
            <a:off x="6019800" y="57531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4146" name="Line 1042"/>
          <p:cNvSpPr>
            <a:spLocks noChangeShapeType="1"/>
          </p:cNvSpPr>
          <p:nvPr/>
        </p:nvSpPr>
        <p:spPr bwMode="auto">
          <a:xfrm>
            <a:off x="6019800" y="54483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4147" name="Line 1043"/>
          <p:cNvSpPr>
            <a:spLocks noChangeShapeType="1"/>
          </p:cNvSpPr>
          <p:nvPr/>
        </p:nvSpPr>
        <p:spPr bwMode="auto">
          <a:xfrm>
            <a:off x="6019800" y="60579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60" name="Text Box 1044"/>
          <p:cNvSpPr txBox="1">
            <a:spLocks noChangeArrowheads="1"/>
          </p:cNvSpPr>
          <p:nvPr/>
        </p:nvSpPr>
        <p:spPr bwMode="auto">
          <a:xfrm>
            <a:off x="4419600" y="2603500"/>
            <a:ext cx="457200" cy="2540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1100" b="1">
                <a:latin typeface="Georgia" pitchFamily="18" charset="0"/>
              </a:rPr>
              <a:t>DC</a:t>
            </a:r>
          </a:p>
        </p:txBody>
      </p:sp>
      <p:sp>
        <p:nvSpPr>
          <p:cNvPr id="304149" name="Text Box 1045"/>
          <p:cNvSpPr txBox="1">
            <a:spLocks noChangeArrowheads="1"/>
          </p:cNvSpPr>
          <p:nvPr/>
        </p:nvSpPr>
        <p:spPr bwMode="auto">
          <a:xfrm>
            <a:off x="4419600" y="1576388"/>
            <a:ext cx="762000" cy="2921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1100" b="1">
                <a:latin typeface="Georgia" pitchFamily="18" charset="0"/>
              </a:rPr>
              <a:t>QDC</a:t>
            </a:r>
          </a:p>
        </p:txBody>
      </p:sp>
      <p:sp>
        <p:nvSpPr>
          <p:cNvPr id="304150" name="Text Box 1046"/>
          <p:cNvSpPr txBox="1">
            <a:spLocks noChangeArrowheads="1"/>
          </p:cNvSpPr>
          <p:nvPr/>
        </p:nvSpPr>
        <p:spPr bwMode="auto">
          <a:xfrm>
            <a:off x="5181600" y="1574800"/>
            <a:ext cx="762000" cy="284163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1100" b="1">
                <a:latin typeface="Georgia" pitchFamily="18" charset="0"/>
              </a:rPr>
              <a:t>MODS</a:t>
            </a:r>
          </a:p>
        </p:txBody>
      </p:sp>
      <p:sp>
        <p:nvSpPr>
          <p:cNvPr id="304151" name="Text Box 1047"/>
          <p:cNvSpPr txBox="1">
            <a:spLocks noChangeArrowheads="1"/>
          </p:cNvSpPr>
          <p:nvPr/>
        </p:nvSpPr>
        <p:spPr bwMode="auto">
          <a:xfrm>
            <a:off x="4876800" y="2603500"/>
            <a:ext cx="1066800" cy="2476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1100" b="1">
                <a:latin typeface="Georgia" pitchFamily="18" charset="0"/>
              </a:rPr>
              <a:t>MARCXML</a:t>
            </a:r>
          </a:p>
        </p:txBody>
      </p:sp>
      <p:sp>
        <p:nvSpPr>
          <p:cNvPr id="304152" name="Text Box 1048"/>
          <p:cNvSpPr txBox="1">
            <a:spLocks noChangeArrowheads="1"/>
          </p:cNvSpPr>
          <p:nvPr/>
        </p:nvSpPr>
        <p:spPr bwMode="auto">
          <a:xfrm>
            <a:off x="4419600" y="6143625"/>
            <a:ext cx="457200" cy="255588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1100" b="1">
                <a:latin typeface="Georgia" pitchFamily="18" charset="0"/>
              </a:rPr>
              <a:t>DC</a:t>
            </a:r>
          </a:p>
        </p:txBody>
      </p:sp>
      <p:sp>
        <p:nvSpPr>
          <p:cNvPr id="304153" name="Text Box 1049"/>
          <p:cNvSpPr txBox="1">
            <a:spLocks noChangeArrowheads="1"/>
          </p:cNvSpPr>
          <p:nvPr/>
        </p:nvSpPr>
        <p:spPr bwMode="auto">
          <a:xfrm>
            <a:off x="4876800" y="6143625"/>
            <a:ext cx="1066800" cy="255588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1100" b="1">
                <a:latin typeface="Georgia" pitchFamily="18" charset="0"/>
              </a:rPr>
              <a:t>MARCXML</a:t>
            </a:r>
          </a:p>
        </p:txBody>
      </p:sp>
      <p:sp>
        <p:nvSpPr>
          <p:cNvPr id="304154" name="Text Box 1050"/>
          <p:cNvSpPr txBox="1">
            <a:spLocks noChangeArrowheads="1"/>
          </p:cNvSpPr>
          <p:nvPr/>
        </p:nvSpPr>
        <p:spPr bwMode="auto">
          <a:xfrm>
            <a:off x="4419600" y="5143500"/>
            <a:ext cx="762000" cy="2921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1100" b="1">
                <a:latin typeface="Georgia" pitchFamily="18" charset="0"/>
              </a:rPr>
              <a:t>QDC</a:t>
            </a:r>
          </a:p>
        </p:txBody>
      </p:sp>
      <p:sp>
        <p:nvSpPr>
          <p:cNvPr id="304155" name="Text Box 1051"/>
          <p:cNvSpPr txBox="1">
            <a:spLocks noChangeArrowheads="1"/>
          </p:cNvSpPr>
          <p:nvPr/>
        </p:nvSpPr>
        <p:spPr bwMode="auto">
          <a:xfrm>
            <a:off x="5181600" y="5143500"/>
            <a:ext cx="762000" cy="2921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1100" b="1">
                <a:latin typeface="Georgia" pitchFamily="18" charset="0"/>
              </a:rPr>
              <a:t>MODS</a:t>
            </a:r>
          </a:p>
        </p:txBody>
      </p:sp>
      <p:sp>
        <p:nvSpPr>
          <p:cNvPr id="304156" name="Text Box 1052"/>
          <p:cNvSpPr txBox="1">
            <a:spLocks noChangeArrowheads="1"/>
          </p:cNvSpPr>
          <p:nvPr/>
        </p:nvSpPr>
        <p:spPr bwMode="auto">
          <a:xfrm>
            <a:off x="685800" y="3606800"/>
            <a:ext cx="1524000" cy="954107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 dirty="0">
                <a:latin typeface="Georgia" pitchFamily="18" charset="0"/>
              </a:rPr>
              <a:t>Metadata creation </a:t>
            </a:r>
            <a:r>
              <a:rPr lang="en-US" sz="1400" b="1" dirty="0" smtClean="0">
                <a:latin typeface="Georgia" pitchFamily="18" charset="0"/>
              </a:rPr>
              <a:t>system/workflow</a:t>
            </a:r>
            <a:endParaRPr lang="en-US" sz="1400" b="1" dirty="0">
              <a:latin typeface="Georgia" pitchFamily="18" charset="0"/>
            </a:endParaRPr>
          </a:p>
        </p:txBody>
      </p:sp>
      <p:sp>
        <p:nvSpPr>
          <p:cNvPr id="304157" name="Text Box 1053"/>
          <p:cNvSpPr txBox="1">
            <a:spLocks noChangeArrowheads="1"/>
          </p:cNvSpPr>
          <p:nvPr/>
        </p:nvSpPr>
        <p:spPr bwMode="auto">
          <a:xfrm rot="-5400000">
            <a:off x="4526756" y="3740944"/>
            <a:ext cx="1385888" cy="6858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>
                <a:latin typeface="Georgia" pitchFamily="18" charset="0"/>
              </a:rPr>
              <a:t>Static Repository Gateway</a:t>
            </a:r>
          </a:p>
        </p:txBody>
      </p:sp>
      <p:sp>
        <p:nvSpPr>
          <p:cNvPr id="304158" name="Line 1054"/>
          <p:cNvSpPr>
            <a:spLocks noChangeShapeType="1"/>
          </p:cNvSpPr>
          <p:nvPr/>
        </p:nvSpPr>
        <p:spPr bwMode="auto">
          <a:xfrm>
            <a:off x="2209800" y="4076700"/>
            <a:ext cx="266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4159" name="Line 1055"/>
          <p:cNvSpPr>
            <a:spLocks noChangeShapeType="1"/>
          </p:cNvSpPr>
          <p:nvPr/>
        </p:nvSpPr>
        <p:spPr bwMode="auto">
          <a:xfrm>
            <a:off x="5638800" y="3695700"/>
            <a:ext cx="2133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4160" name="Line 1056"/>
          <p:cNvSpPr>
            <a:spLocks noChangeShapeType="1"/>
          </p:cNvSpPr>
          <p:nvPr/>
        </p:nvSpPr>
        <p:spPr bwMode="auto">
          <a:xfrm>
            <a:off x="5638800" y="4000500"/>
            <a:ext cx="2133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4161" name="Line 1057"/>
          <p:cNvSpPr>
            <a:spLocks noChangeShapeType="1"/>
          </p:cNvSpPr>
          <p:nvPr/>
        </p:nvSpPr>
        <p:spPr bwMode="auto">
          <a:xfrm>
            <a:off x="5638800" y="4305300"/>
            <a:ext cx="2133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4162" name="Text Box 1058"/>
          <p:cNvSpPr txBox="1">
            <a:spLocks noChangeArrowheads="1"/>
          </p:cNvSpPr>
          <p:nvPr/>
        </p:nvSpPr>
        <p:spPr bwMode="auto">
          <a:xfrm rot="-5400000">
            <a:off x="2734469" y="3918744"/>
            <a:ext cx="1385887" cy="3016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1100" b="1">
                <a:latin typeface="Georgia" pitchFamily="18" charset="0"/>
              </a:rPr>
              <a:t>Transformation</a:t>
            </a:r>
          </a:p>
        </p:txBody>
      </p:sp>
      <p:sp>
        <p:nvSpPr>
          <p:cNvPr id="35875" name="Text Box 1028"/>
          <p:cNvSpPr txBox="1">
            <a:spLocks noChangeArrowheads="1"/>
          </p:cNvSpPr>
          <p:nvPr/>
        </p:nvSpPr>
        <p:spPr bwMode="auto">
          <a:xfrm>
            <a:off x="457200" y="1371600"/>
            <a:ext cx="350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latin typeface="Georgia" pitchFamily="18" charset="0"/>
              </a:rPr>
              <a:t>Digital asset management system</a:t>
            </a:r>
          </a:p>
        </p:txBody>
      </p:sp>
      <p:sp>
        <p:nvSpPr>
          <p:cNvPr id="36" name="Date Placeholder 3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3/18/2010</a:t>
            </a:r>
            <a:endParaRPr lang="en-US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VRA 2010</a:t>
            </a:r>
            <a:endParaRPr lang="en-US"/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152400" y="58738"/>
            <a:ext cx="7620000" cy="96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How OAI-PMH 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132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40" grpId="0" animBg="1"/>
      <p:bldP spid="304141" grpId="0" animBg="1"/>
      <p:bldP spid="304142" grpId="0" animBg="1"/>
      <p:bldP spid="304143" grpId="0" animBg="1"/>
      <p:bldP spid="304144" grpId="0" animBg="1"/>
      <p:bldP spid="304145" grpId="0" animBg="1"/>
      <p:bldP spid="304146" grpId="0" animBg="1"/>
      <p:bldP spid="304147" grpId="0" animBg="1"/>
      <p:bldP spid="304149" grpId="0" animBg="1"/>
      <p:bldP spid="304150" grpId="0" animBg="1"/>
      <p:bldP spid="304151" grpId="0" animBg="1"/>
      <p:bldP spid="304152" grpId="0" animBg="1"/>
      <p:bldP spid="304153" grpId="0" animBg="1"/>
      <p:bldP spid="304154" grpId="0" animBg="1"/>
      <p:bldP spid="304155" grpId="0" animBg="1"/>
      <p:bldP spid="304156" grpId="0" animBg="1"/>
      <p:bldP spid="304157" grpId="0" animBg="1"/>
      <p:bldP spid="304158" grpId="0" animBg="1"/>
      <p:bldP spid="304159" grpId="0" animBg="1"/>
      <p:bldP spid="304160" grpId="0" animBg="1"/>
      <p:bldP spid="304161" grpId="0" animBg="1"/>
      <p:bldP spid="3041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938"/>
            <a:ext cx="7620000" cy="677862"/>
          </a:xfrm>
        </p:spPr>
        <p:txBody>
          <a:bodyPr/>
          <a:lstStyle/>
          <a:p>
            <a:r>
              <a:rPr lang="en-US" dirty="0" smtClean="0"/>
              <a:t>Online data mapping tool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2/11/11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MLA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7300"/>
            <a:ext cx="9144000" cy="5380892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216903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750"/>
            <a:ext cx="7620000" cy="754730"/>
          </a:xfrm>
        </p:spPr>
        <p:txBody>
          <a:bodyPr/>
          <a:lstStyle/>
          <a:p>
            <a:r>
              <a:rPr lang="en-US" dirty="0" smtClean="0"/>
              <a:t>Output of mapping tool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2/11/11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MLA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873" y="909055"/>
            <a:ext cx="5916180" cy="5855367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265642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985"/>
            <a:ext cx="7620000" cy="953229"/>
          </a:xfrm>
        </p:spPr>
        <p:txBody>
          <a:bodyPr/>
          <a:lstStyle/>
          <a:p>
            <a:r>
              <a:rPr lang="en-US" sz="4400" dirty="0" smtClean="0"/>
              <a:t>Registering your XML file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2/11/11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MLA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54" y="1054897"/>
            <a:ext cx="7714246" cy="5803104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865704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smtClean="0"/>
              <a:t>Report card” checks planned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Most important elements present (</a:t>
            </a:r>
            <a:r>
              <a:rPr lang="en-US" sz="2800" i="1" dirty="0" smtClean="0"/>
              <a:t>title</a:t>
            </a:r>
            <a:r>
              <a:rPr lang="en-US" sz="2800" dirty="0" smtClean="0"/>
              <a:t>, name, date, subject)</a:t>
            </a:r>
          </a:p>
          <a:p>
            <a:r>
              <a:rPr lang="en-US" sz="2800" dirty="0" smtClean="0"/>
              <a:t>Conformance to a CV indicated where browse indexes are planned</a:t>
            </a:r>
          </a:p>
          <a:p>
            <a:r>
              <a:rPr lang="en-US" sz="2800" dirty="0" smtClean="0"/>
              <a:t>Basic record integrity</a:t>
            </a:r>
            <a:r>
              <a:rPr lang="en-US" sz="2800" i="1" dirty="0" smtClean="0"/>
              <a:t> (maybe)</a:t>
            </a:r>
          </a:p>
          <a:p>
            <a:r>
              <a:rPr lang="en-US" sz="2800" dirty="0" smtClean="0"/>
              <a:t>Correct patterns for dates, URLs, </a:t>
            </a:r>
            <a:r>
              <a:rPr lang="en-US" sz="2800" dirty="0" err="1" smtClean="0"/>
              <a:t>etc</a:t>
            </a:r>
            <a:endParaRPr lang="en-US" sz="2800" dirty="0" smtClean="0"/>
          </a:p>
          <a:p>
            <a:r>
              <a:rPr lang="en-US" sz="2800" dirty="0" smtClean="0"/>
              <a:t>Highlight which data elements will be indexed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2/11/</a:t>
            </a:r>
            <a:r>
              <a:rPr lang="en-US" dirty="0" smtClean="0"/>
              <a:t>11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MLA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29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486"/>
            <a:ext cx="7620000" cy="794836"/>
          </a:xfrm>
        </p:spPr>
        <p:txBody>
          <a:bodyPr/>
          <a:lstStyle/>
          <a:p>
            <a:r>
              <a:rPr lang="en-US" dirty="0" smtClean="0"/>
              <a:t>Might look something like…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2/11/11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MLA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 descr="aquiferMODSexplorer_cropped.tif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525" y="949162"/>
            <a:ext cx="6601400" cy="5815264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0149170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321</TotalTime>
  <Words>368</Words>
  <Application>Microsoft Macintosh PowerPoint</Application>
  <PresentationFormat>On-screen Show (4:3)</PresentationFormat>
  <Paragraphs>90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Adjacency</vt:lpstr>
      <vt:lpstr>Sheet Music Consortium: Tools for Data Providers</vt:lpstr>
      <vt:lpstr>Metadata guidelines (in progress)</vt:lpstr>
      <vt:lpstr>Metadata guidelines (in progress)</vt:lpstr>
      <vt:lpstr>PowerPoint Presentation</vt:lpstr>
      <vt:lpstr>Online data mapping tool</vt:lpstr>
      <vt:lpstr>Output of mapping tool</vt:lpstr>
      <vt:lpstr>Registering your XML file</vt:lpstr>
      <vt:lpstr>“Report card” checks planned</vt:lpstr>
      <vt:lpstr>Might look something like…</vt:lpstr>
      <vt:lpstr>Some helpful URLs</vt:lpstr>
    </vt:vector>
  </TitlesOfParts>
  <Company>UNC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Sheet Music Consortium: Tools for Data Providers</dc:title>
  <dc:creator>Jenn Riley</dc:creator>
  <cp:lastModifiedBy>Jenn Riley</cp:lastModifiedBy>
  <cp:revision>23</cp:revision>
  <dcterms:created xsi:type="dcterms:W3CDTF">2011-02-05T17:07:10Z</dcterms:created>
  <dcterms:modified xsi:type="dcterms:W3CDTF">2011-02-06T19:26:50Z</dcterms:modified>
</cp:coreProperties>
</file>