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61" r:id="rId4"/>
    <p:sldId id="264" r:id="rId5"/>
    <p:sldId id="259" r:id="rId6"/>
    <p:sldId id="262" r:id="rId7"/>
    <p:sldId id="263" r:id="rId8"/>
    <p:sldId id="272" r:id="rId9"/>
    <p:sldId id="265" r:id="rId10"/>
    <p:sldId id="267" r:id="rId11"/>
    <p:sldId id="268" r:id="rId12"/>
    <p:sldId id="257" r:id="rId13"/>
    <p:sldId id="266" r:id="rId14"/>
    <p:sldId id="273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28581-C211-7640-96F1-334FFBB4064D}" type="datetimeFigureOut">
              <a:rPr lang="en-US" smtClean="0"/>
              <a:t>2/16/12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20B4F-25C7-0B4B-98DB-129A42EC9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05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ED5-DB79-6748-8CF4-0562F5B68BDA}" type="datetimeFigureOut">
              <a:rPr lang="en-US" smtClean="0"/>
              <a:t>2/16/12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31A4-0DA9-144C-871C-B34004B96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87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2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February 18,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RDA  and Linked Data: Moving Beyond the Rules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05200"/>
            <a:ext cx="6853989" cy="1752600"/>
          </a:xfrm>
        </p:spPr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Archives</a:t>
            </a:r>
          </a:p>
          <a:p>
            <a:r>
              <a:rPr lang="en-US" dirty="0" smtClean="0"/>
              <a:t>The University of North Carolina at Chapel Hill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4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Linked Data initiatives to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Named graphs</a:t>
            </a:r>
          </a:p>
          <a:p>
            <a:r>
              <a:rPr lang="en-US" sz="2800" dirty="0" smtClean="0"/>
              <a:t>Provenance WG</a:t>
            </a:r>
          </a:p>
          <a:p>
            <a:r>
              <a:rPr lang="en-US" sz="2800" dirty="0" smtClean="0"/>
              <a:t>Also watch DC-Architecture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7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that we’ll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identify trusted data sources</a:t>
            </a:r>
          </a:p>
          <a:p>
            <a:r>
              <a:rPr lang="en-US" dirty="0" smtClean="0"/>
              <a:t>Ways to identify and understand properties and classes defined by others</a:t>
            </a:r>
          </a:p>
          <a:p>
            <a:r>
              <a:rPr lang="en-US" dirty="0" smtClean="0"/>
              <a:t>Best practices for data caching</a:t>
            </a:r>
          </a:p>
          <a:p>
            <a:r>
              <a:rPr lang="en-US" dirty="0" smtClean="0"/>
              <a:t>Actual shared cataloging</a:t>
            </a:r>
          </a:p>
          <a:p>
            <a:pPr lvl="1"/>
            <a:r>
              <a:rPr lang="en-US" dirty="0" smtClean="0"/>
              <a:t>We’ll need to stop downloading records. I mean that.</a:t>
            </a:r>
          </a:p>
          <a:p>
            <a:r>
              <a:rPr lang="en-US" dirty="0" smtClean="0"/>
              <a:t>Better data creation, management, sharing, and exposure systems</a:t>
            </a:r>
          </a:p>
          <a:p>
            <a:pPr lvl="1"/>
            <a:r>
              <a:rPr lang="en-US" dirty="0" smtClean="0"/>
              <a:t>Ones that actually work</a:t>
            </a:r>
          </a:p>
          <a:p>
            <a:r>
              <a:rPr lang="en-US" dirty="0" smtClean="0"/>
              <a:t>Library community best practices on where to scope our data creation efforts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942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Here’s one part of that emerging infrastructure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615"/>
            <a:ext cx="9144000" cy="52753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27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library community is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Exposing authority (and more recently bibliographic) data, and vocabularies as Linked Data</a:t>
            </a:r>
          </a:p>
          <a:p>
            <a:r>
              <a:rPr lang="en-US" dirty="0" smtClean="0"/>
              <a:t>W3C Linked Library Data Incubator Group</a:t>
            </a:r>
          </a:p>
          <a:p>
            <a:r>
              <a:rPr lang="en-US" dirty="0" smtClean="0"/>
              <a:t>Stanford Linked Data Technology Plan</a:t>
            </a:r>
            <a:endParaRPr lang="en-US" dirty="0"/>
          </a:p>
          <a:p>
            <a:r>
              <a:rPr lang="en-US" dirty="0" smtClean="0"/>
              <a:t>RDA as data elements in Open Metadata Registry</a:t>
            </a:r>
          </a:p>
          <a:p>
            <a:pPr lvl="1"/>
            <a:r>
              <a:rPr lang="en-US" dirty="0" smtClean="0"/>
              <a:t>Still dancing around official endorsement</a:t>
            </a:r>
          </a:p>
          <a:p>
            <a:r>
              <a:rPr lang="en-US" dirty="0" smtClean="0"/>
              <a:t>LC Bibliographic Framework Transition Initiative</a:t>
            </a:r>
          </a:p>
          <a:p>
            <a:pPr lvl="1"/>
            <a:r>
              <a:rPr lang="en-US" dirty="0" smtClean="0"/>
              <a:t>“The new bibliographic framework project will be focused on the Web environment, Linked Data principles and mechanisms, and the Resource Description Framework (RDF) as a basic </a:t>
            </a:r>
            <a:r>
              <a:rPr lang="en-US" dirty="0"/>
              <a:t>data model.” </a:t>
            </a:r>
            <a:r>
              <a:rPr lang="en-US" sz="1800" dirty="0" smtClean="0"/>
              <a:t>(From http</a:t>
            </a:r>
            <a:r>
              <a:rPr lang="en-US" sz="1800" dirty="0"/>
              <a:t>://</a:t>
            </a:r>
            <a:r>
              <a:rPr lang="en-US" sz="1800" dirty="0" err="1"/>
              <a:t>www.loc.gov</a:t>
            </a:r>
            <a:r>
              <a:rPr lang="en-US" sz="1800" dirty="0"/>
              <a:t>/marc/transition/news/framework-103111.</a:t>
            </a:r>
            <a:r>
              <a:rPr lang="en-US" sz="1800" dirty="0" smtClean="0"/>
              <a:t>html)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2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doing music Linked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Last.fm</a:t>
            </a:r>
            <a:endParaRPr lang="en-US" dirty="0" smtClean="0"/>
          </a:p>
          <a:p>
            <a:r>
              <a:rPr lang="en-US" dirty="0" smtClean="0"/>
              <a:t>BBC Music</a:t>
            </a:r>
          </a:p>
          <a:p>
            <a:r>
              <a:rPr lang="en-US" dirty="0" err="1" smtClean="0"/>
              <a:t>MusizBrainz</a:t>
            </a:r>
            <a:endParaRPr lang="en-US" dirty="0" smtClean="0"/>
          </a:p>
          <a:p>
            <a:r>
              <a:rPr lang="en-US" dirty="0" err="1" smtClean="0"/>
              <a:t>Discogs</a:t>
            </a:r>
            <a:endParaRPr lang="en-US" dirty="0" smtClean="0"/>
          </a:p>
          <a:p>
            <a:r>
              <a:rPr lang="en-US" dirty="0" err="1" smtClean="0"/>
              <a:t>DBtune</a:t>
            </a:r>
            <a:endParaRPr lang="en-US" dirty="0" smtClean="0"/>
          </a:p>
          <a:p>
            <a:r>
              <a:rPr lang="en-US" dirty="0" err="1" smtClean="0"/>
              <a:t>Magnatune</a:t>
            </a:r>
            <a:endParaRPr lang="en-US" dirty="0" smtClean="0"/>
          </a:p>
          <a:p>
            <a:r>
              <a:rPr lang="en-US" dirty="0" smtClean="0"/>
              <a:t>Many more, and growing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4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burning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76" y="2635836"/>
            <a:ext cx="5572014" cy="1642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What would it mean for libraries to be LD consumers, and not just publishers?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29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8229600" cy="4876800"/>
          </a:xfrm>
        </p:spPr>
        <p:txBody>
          <a:bodyPr/>
          <a:lstStyle/>
          <a:p>
            <a:r>
              <a:rPr lang="en-US" dirty="0" err="1" smtClean="0"/>
              <a:t>jennriley@unc.edu</a:t>
            </a:r>
            <a:endParaRPr lang="en-US" dirty="0" smtClean="0"/>
          </a:p>
          <a:p>
            <a:r>
              <a:rPr lang="en-US" dirty="0"/>
              <a:t>These slides: </a:t>
            </a:r>
            <a:r>
              <a:rPr lang="en-US" sz="2000" dirty="0"/>
              <a:t>http://</a:t>
            </a:r>
            <a:r>
              <a:rPr lang="en-US" sz="2000" dirty="0" err="1"/>
              <a:t>www.lib.unc.edu</a:t>
            </a:r>
            <a:r>
              <a:rPr lang="en-US" sz="2000" dirty="0"/>
              <a:t>/users/</a:t>
            </a:r>
            <a:r>
              <a:rPr lang="en-US" sz="2000" dirty="0" err="1"/>
              <a:t>jlriley</a:t>
            </a:r>
            <a:r>
              <a:rPr lang="en-US" sz="2000" dirty="0"/>
              <a:t>/presentations/mla2012/</a:t>
            </a:r>
            <a:r>
              <a:rPr lang="en-US" sz="2000" dirty="0" err="1"/>
              <a:t>jennMLA-</a:t>
            </a:r>
            <a:r>
              <a:rPr lang="en-US" sz="2000" dirty="0" err="1" smtClean="0"/>
              <a:t>RDA.pptx</a:t>
            </a:r>
            <a:endParaRPr lang="en-US" sz="2000" dirty="0" smtClean="0"/>
          </a:p>
          <a:p>
            <a:r>
              <a:rPr lang="en-US" dirty="0" smtClean="0"/>
              <a:t>W3C LLD Incubator Group final report</a:t>
            </a:r>
            <a:r>
              <a:rPr lang="en-US" dirty="0"/>
              <a:t>: </a:t>
            </a:r>
            <a:r>
              <a:rPr lang="en-US" sz="2000" dirty="0"/>
              <a:t>http://www.w3.org/2005/Incubator/</a:t>
            </a:r>
            <a:r>
              <a:rPr lang="en-US" sz="2000" dirty="0" err="1"/>
              <a:t>lld</a:t>
            </a:r>
            <a:r>
              <a:rPr lang="en-US" sz="2000" dirty="0"/>
              <a:t>/XGR-lld-20111025</a:t>
            </a:r>
            <a:r>
              <a:rPr lang="en-US" sz="2000" dirty="0" smtClean="0"/>
              <a:t>/</a:t>
            </a:r>
          </a:p>
          <a:p>
            <a:r>
              <a:rPr lang="en-US" dirty="0" smtClean="0"/>
              <a:t>Stanford Linked Data Technology Plan</a:t>
            </a:r>
            <a:r>
              <a:rPr lang="en-US" dirty="0"/>
              <a:t>: </a:t>
            </a:r>
            <a:r>
              <a:rPr lang="en-US" sz="2000" dirty="0"/>
              <a:t>http://</a:t>
            </a:r>
            <a:r>
              <a:rPr lang="en-US" sz="2000" dirty="0" err="1"/>
              <a:t>www.clir.org</a:t>
            </a:r>
            <a:r>
              <a:rPr lang="en-US" sz="2000" dirty="0"/>
              <a:t>/pubs/reports/pub152/LDWTechDraft_ver1.0final_111230.pdf</a:t>
            </a:r>
            <a:endParaRPr lang="en-US" sz="2000" dirty="0" smtClean="0"/>
          </a:p>
          <a:p>
            <a:r>
              <a:rPr lang="en-US" dirty="0" smtClean="0"/>
              <a:t>Open Metadata Registry: </a:t>
            </a:r>
            <a:r>
              <a:rPr lang="en-US" sz="2000" dirty="0" smtClean="0"/>
              <a:t>http://</a:t>
            </a:r>
            <a:r>
              <a:rPr lang="en-US" sz="2000" dirty="0" err="1" smtClean="0"/>
              <a:t>metadataregistry.org</a:t>
            </a:r>
            <a:endParaRPr lang="en-US" sz="2000" dirty="0" smtClean="0"/>
          </a:p>
          <a:p>
            <a:r>
              <a:rPr lang="en-US" dirty="0" err="1" smtClean="0"/>
              <a:t>Hillmann</a:t>
            </a:r>
            <a:r>
              <a:rPr lang="en-US" dirty="0" smtClean="0"/>
              <a:t>, Diane, Karen Coyle, Jon Phipps, and Gordon </a:t>
            </a:r>
            <a:r>
              <a:rPr lang="en-US" dirty="0" err="1" smtClean="0"/>
              <a:t>Dunsire</a:t>
            </a:r>
            <a:r>
              <a:rPr lang="en-US" dirty="0" smtClean="0"/>
              <a:t>. (January/February 2010) “RDA Vocabularies: Process, Outcome, Use.” </a:t>
            </a:r>
            <a:r>
              <a:rPr lang="en-US" i="1" dirty="0" smtClean="0"/>
              <a:t>D-Lib Magazine</a:t>
            </a:r>
            <a:r>
              <a:rPr lang="en-US" dirty="0" smtClean="0"/>
              <a:t> 16, no. 1</a:t>
            </a:r>
            <a:r>
              <a:rPr lang="en-US" dirty="0"/>
              <a:t>/2. </a:t>
            </a:r>
            <a:r>
              <a:rPr lang="en-US" sz="2000" dirty="0"/>
              <a:t>http://</a:t>
            </a:r>
            <a:r>
              <a:rPr lang="en-US" sz="2000" dirty="0" err="1"/>
              <a:t>dlib.org</a:t>
            </a:r>
            <a:r>
              <a:rPr lang="en-US" sz="2000" dirty="0"/>
              <a:t>/</a:t>
            </a:r>
            <a:r>
              <a:rPr lang="en-US" sz="2000" dirty="0" err="1"/>
              <a:t>dlib</a:t>
            </a:r>
            <a:r>
              <a:rPr lang="en-US" sz="2000" dirty="0"/>
              <a:t>/january10/</a:t>
            </a:r>
            <a:r>
              <a:rPr lang="en-US" sz="2000" dirty="0" err="1"/>
              <a:t>hillmann</a:t>
            </a:r>
            <a:r>
              <a:rPr lang="en-US" sz="2000" dirty="0"/>
              <a:t>/01hillmann.html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02" y="6279349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6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information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Everything interconnected</a:t>
            </a:r>
          </a:p>
          <a:p>
            <a:r>
              <a:rPr lang="en-US" sz="2800" dirty="0" smtClean="0"/>
              <a:t>Build on others’ data</a:t>
            </a:r>
          </a:p>
          <a:p>
            <a:r>
              <a:rPr lang="en-US" sz="2800" dirty="0" smtClean="0"/>
              <a:t>Semantic Web</a:t>
            </a:r>
          </a:p>
          <a:p>
            <a:pPr lvl="1"/>
            <a:r>
              <a:rPr lang="en-US" sz="2400" dirty="0" smtClean="0"/>
              <a:t>Think of it as authority files on steroids</a:t>
            </a:r>
          </a:p>
          <a:p>
            <a:pPr lvl="1"/>
            <a:r>
              <a:rPr lang="en-US" sz="2400" dirty="0" smtClean="0"/>
              <a:t>It’s all very meta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URIs as names for things</a:t>
            </a:r>
          </a:p>
          <a:p>
            <a:r>
              <a:rPr lang="en-US" dirty="0"/>
              <a:t>Use HTTP URIs so that people can look up these names</a:t>
            </a:r>
          </a:p>
          <a:p>
            <a:r>
              <a:rPr lang="en-US" dirty="0"/>
              <a:t>When someone looks up a URI, provide useful information, using standards</a:t>
            </a:r>
          </a:p>
          <a:p>
            <a:r>
              <a:rPr lang="en-US" dirty="0"/>
              <a:t>Include links to other URIs, so that they can discover more </a:t>
            </a:r>
            <a:r>
              <a:rPr lang="en-US" dirty="0" smtClean="0"/>
              <a:t>things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6060" y="6078190"/>
            <a:ext cx="63934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 Berners-Lee, Linked Data – </a:t>
            </a:r>
            <a:r>
              <a:rPr lang="en-US" sz="1600" dirty="0"/>
              <a:t>Design Issues</a:t>
            </a:r>
            <a:br>
              <a:rPr lang="en-US" sz="1600" dirty="0"/>
            </a:br>
            <a:r>
              <a:rPr lang="en-US" sz="1600" dirty="0"/>
              <a:t>http://www.w3.org/</a:t>
            </a:r>
            <a:r>
              <a:rPr lang="en-US" sz="1600" dirty="0" err="1"/>
              <a:t>DesignIssues</a:t>
            </a:r>
            <a:r>
              <a:rPr lang="en-US" sz="1600" dirty="0"/>
              <a:t>/</a:t>
            </a:r>
            <a:r>
              <a:rPr lang="en-US" sz="1600" dirty="0" err="1"/>
              <a:t>LinkedData.html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438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 as data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another side to RDA, beyond the rules</a:t>
            </a:r>
          </a:p>
          <a:p>
            <a:r>
              <a:rPr lang="en-US" dirty="0" smtClean="0"/>
              <a:t>Grew out of a 2007 meeting between representatives from the JSC and DCMI</a:t>
            </a:r>
          </a:p>
          <a:p>
            <a:r>
              <a:rPr lang="en-US" dirty="0" smtClean="0"/>
              <a:t>But it’s currently operating mostly independently</a:t>
            </a:r>
          </a:p>
          <a:p>
            <a:r>
              <a:rPr lang="en-US" dirty="0" smtClean="0"/>
              <a:t>Vision is that RDA data elements could be the basis for machine interoperation of library data in a Linked Data environment in the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 to </a:t>
            </a:r>
            <a:r>
              <a:rPr lang="en-US" dirty="0" err="1" smtClean="0"/>
              <a:t>Kimmy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3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 graph into data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6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Woah</a:t>
            </a:r>
            <a:r>
              <a:rPr lang="en-US" dirty="0" smtClean="0"/>
              <a:t>. Really?!?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03" y="2269484"/>
            <a:ext cx="3747924" cy="16775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Nobody is meant to create this data in this form directly. Really.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95404" y="3224238"/>
            <a:ext cx="4041068" cy="20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Libraries encoding data in this form opens up enormous possibilities for us to participate in the wider information community.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14126" y="5525871"/>
            <a:ext cx="3385339" cy="67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Let’s explore that idea.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7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last of the XML, I promise.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744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important features of the Semantic Web/Linked Data environment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7848"/>
            <a:ext cx="8229600" cy="4469152"/>
          </a:xfrm>
        </p:spPr>
        <p:txBody>
          <a:bodyPr/>
          <a:lstStyle/>
          <a:p>
            <a:r>
              <a:rPr lang="en-US" dirty="0" smtClean="0"/>
              <a:t>The RDF graph model is the most important thing; encoding triples in a specific syntax is secondary</a:t>
            </a:r>
          </a:p>
          <a:p>
            <a:r>
              <a:rPr lang="en-US" dirty="0" smtClean="0"/>
              <a:t>The concept of a “record” isn’t really meaningful when looking at the information world as a graph</a:t>
            </a:r>
          </a:p>
          <a:p>
            <a:r>
              <a:rPr lang="en-US" dirty="0" smtClean="0"/>
              <a:t>Open world assumption</a:t>
            </a:r>
          </a:p>
          <a:p>
            <a:r>
              <a:rPr lang="en-US" dirty="0" smtClean="0"/>
              <a:t>Many vocabularies, with connections between them</a:t>
            </a:r>
          </a:p>
          <a:p>
            <a:r>
              <a:rPr lang="en-US" dirty="0" smtClean="0"/>
              <a:t>Expectation that implementations will deal with data from multiple sources</a:t>
            </a:r>
          </a:p>
          <a:p>
            <a:r>
              <a:rPr lang="en-US" dirty="0" err="1" smtClean="0"/>
              <a:t>Reasoners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MLA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8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323</TotalTime>
  <Words>766</Words>
  <Application>Microsoft Macintosh PowerPoint</Application>
  <PresentationFormat>On-screen Show (4:3)</PresentationFormat>
  <Paragraphs>119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RDA  and Linked Data: Moving Beyond the Rules</vt:lpstr>
      <vt:lpstr>21st century information landscape</vt:lpstr>
      <vt:lpstr>Linked Data</vt:lpstr>
      <vt:lpstr>RDA as data elements</vt:lpstr>
      <vt:lpstr>Off to Kimmy…</vt:lpstr>
      <vt:lpstr>Encoding a graph into data</vt:lpstr>
      <vt:lpstr>Woah. Really?!?</vt:lpstr>
      <vt:lpstr>This is the last of the XML, I promise.</vt:lpstr>
      <vt:lpstr>Other important features of the Semantic Web/Linked Data environment</vt:lpstr>
      <vt:lpstr>Large Linked Data initiatives to watch</vt:lpstr>
      <vt:lpstr>Infrastructure that we’ll need</vt:lpstr>
      <vt:lpstr>Here’s one part of that emerging infrastructure</vt:lpstr>
      <vt:lpstr>What the library community is doing</vt:lpstr>
      <vt:lpstr>Who’s doing music Linked Data?</vt:lpstr>
      <vt:lpstr>My burning question</vt:lpstr>
      <vt:lpstr>Thanks!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Riley</dc:creator>
  <cp:lastModifiedBy>Jenn Riley</cp:lastModifiedBy>
  <cp:revision>23</cp:revision>
  <dcterms:created xsi:type="dcterms:W3CDTF">2012-02-05T17:58:28Z</dcterms:created>
  <dcterms:modified xsi:type="dcterms:W3CDTF">2012-02-16T23:10:56Z</dcterms:modified>
</cp:coreProperties>
</file>