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5" r:id="rId1"/>
  </p:sldMasterIdLst>
  <p:notesMasterIdLst>
    <p:notesMasterId r:id="rId29"/>
  </p:notesMasterIdLst>
  <p:handoutMasterIdLst>
    <p:handoutMasterId r:id="rId30"/>
  </p:handoutMasterIdLst>
  <p:sldIdLst>
    <p:sldId id="256" r:id="rId2"/>
    <p:sldId id="259" r:id="rId3"/>
    <p:sldId id="257" r:id="rId4"/>
    <p:sldId id="258" r:id="rId5"/>
    <p:sldId id="264" r:id="rId6"/>
    <p:sldId id="260" r:id="rId7"/>
    <p:sldId id="261" r:id="rId8"/>
    <p:sldId id="263" r:id="rId9"/>
    <p:sldId id="267" r:id="rId10"/>
    <p:sldId id="266" r:id="rId11"/>
    <p:sldId id="268" r:id="rId12"/>
    <p:sldId id="269" r:id="rId13"/>
    <p:sldId id="270" r:id="rId14"/>
    <p:sldId id="271" r:id="rId15"/>
    <p:sldId id="273" r:id="rId16"/>
    <p:sldId id="274" r:id="rId17"/>
    <p:sldId id="275" r:id="rId18"/>
    <p:sldId id="276" r:id="rId19"/>
    <p:sldId id="277" r:id="rId20"/>
    <p:sldId id="278" r:id="rId21"/>
    <p:sldId id="279" r:id="rId22"/>
    <p:sldId id="280" r:id="rId23"/>
    <p:sldId id="281" r:id="rId24"/>
    <p:sldId id="283" r:id="rId25"/>
    <p:sldId id="282" r:id="rId26"/>
    <p:sldId id="284" r:id="rId27"/>
    <p:sldId id="265"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6894" autoAdjust="0"/>
  </p:normalViewPr>
  <p:slideViewPr>
    <p:cSldViewPr snapToGrid="0" snapToObjects="1">
      <p:cViewPr varScale="1">
        <p:scale>
          <a:sx n="65" d="100"/>
          <a:sy n="65" d="100"/>
        </p:scale>
        <p:origin x="-888" y="-112"/>
      </p:cViewPr>
      <p:guideLst>
        <p:guide orient="horz" pos="2160"/>
        <p:guide pos="2880"/>
      </p:guideLst>
    </p:cSldViewPr>
  </p:slideViewPr>
  <p:notesTextViewPr>
    <p:cViewPr>
      <p:scale>
        <a:sx n="100" d="100"/>
        <a:sy n="100" d="100"/>
      </p:scale>
      <p:origin x="0" y="0"/>
    </p:cViewPr>
  </p:notesTextViewPr>
  <p:sorterViewPr>
    <p:cViewPr>
      <p:scale>
        <a:sx n="75" d="100"/>
        <a:sy n="75"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handoutMaster" Target="handoutMasters/handoutMaster1.xml"/><Relationship Id="rId31" Type="http://schemas.openxmlformats.org/officeDocument/2006/relationships/printerSettings" Target="printerSettings/printerSettings1.bin"/><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71B5C8D-6E14-D54E-B862-62F97B37D06B}" type="datetimeFigureOut">
              <a:rPr lang="en-US" smtClean="0"/>
              <a:t>3/5/13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7866026-F4F1-6342-A249-D10F8CE7E99A}" type="slidenum">
              <a:rPr lang="en-US" smtClean="0"/>
              <a:t>‹#›</a:t>
            </a:fld>
            <a:endParaRPr lang="en-US"/>
          </a:p>
        </p:txBody>
      </p:sp>
    </p:spTree>
    <p:extLst>
      <p:ext uri="{BB962C8B-B14F-4D97-AF65-F5344CB8AC3E}">
        <p14:creationId xmlns:p14="http://schemas.microsoft.com/office/powerpoint/2010/main" val="4519584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E885BC-B695-E545-852E-2E5557AFAEE1}" type="datetimeFigureOut">
              <a:rPr lang="en-US" smtClean="0"/>
              <a:t>3/5/13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78AEA4-0C10-5648-8C0C-BBA06C032DBE}" type="slidenum">
              <a:rPr lang="en-US" smtClean="0"/>
              <a:t>‹#›</a:t>
            </a:fld>
            <a:endParaRPr lang="en-US"/>
          </a:p>
        </p:txBody>
      </p:sp>
    </p:spTree>
    <p:extLst>
      <p:ext uri="{BB962C8B-B14F-4D97-AF65-F5344CB8AC3E}">
        <p14:creationId xmlns:p14="http://schemas.microsoft.com/office/powerpoint/2010/main" val="49417227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My take - turning data you already collect, or can reasonably easily collect, into operational decisions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This is an enormous topic</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The posters this afternoon show some very good examples of this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Especially good for hard decisions</a:t>
            </a:r>
          </a:p>
          <a:p>
            <a:pPr marL="171450" indent="-171450">
              <a:buFontTx/>
              <a:buChar char="-"/>
            </a:pPr>
            <a:r>
              <a:rPr lang="en-US" sz="1200" kern="1200" dirty="0" smtClean="0">
                <a:solidFill>
                  <a:schemeClr val="tx1"/>
                </a:solidFill>
                <a:latin typeface="+mn-lt"/>
                <a:ea typeface="+mn-ea"/>
                <a:cs typeface="+mn-cs"/>
              </a:rPr>
              <a:t>inform, but not pedantic</a:t>
            </a:r>
          </a:p>
          <a:p>
            <a:pPr marL="171450" indent="-171450">
              <a:buFontTx/>
              <a:buChar char="-"/>
            </a:pPr>
            <a:r>
              <a:rPr lang="en-US" sz="1200" kern="1200" dirty="0" smtClean="0">
                <a:solidFill>
                  <a:schemeClr val="tx1"/>
                </a:solidFill>
                <a:latin typeface="+mn-lt"/>
                <a:ea typeface="+mn-ea"/>
                <a:cs typeface="+mn-cs"/>
              </a:rPr>
              <a:t>There are </a:t>
            </a:r>
            <a:r>
              <a:rPr lang="en-US" sz="1200" kern="1200" dirty="0" err="1" smtClean="0">
                <a:solidFill>
                  <a:schemeClr val="tx1"/>
                </a:solidFill>
                <a:latin typeface="+mn-lt"/>
                <a:ea typeface="+mn-ea"/>
                <a:cs typeface="+mn-cs"/>
              </a:rPr>
              <a:t>nonquantifiable</a:t>
            </a:r>
            <a:r>
              <a:rPr lang="en-US" sz="1200" kern="1200" dirty="0" smtClean="0">
                <a:solidFill>
                  <a:schemeClr val="tx1"/>
                </a:solidFill>
                <a:latin typeface="+mn-lt"/>
                <a:ea typeface="+mn-ea"/>
                <a:cs typeface="+mn-cs"/>
              </a:rPr>
              <a:t> reasons to do</a:t>
            </a:r>
            <a:r>
              <a:rPr lang="en-US" sz="1200" kern="1200" baseline="0" dirty="0" smtClean="0">
                <a:solidFill>
                  <a:schemeClr val="tx1"/>
                </a:solidFill>
                <a:latin typeface="+mn-lt"/>
                <a:ea typeface="+mn-ea"/>
                <a:cs typeface="+mn-cs"/>
              </a:rPr>
              <a:t> things, but you still need the data to know what you’re getting in to</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get an idea in advance where the problems are going to be</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more and more we're asked for evidence-based decision making, to justify our value, benefit,</a:t>
            </a:r>
            <a:r>
              <a:rPr lang="en-US" sz="1200" kern="1200" baseline="0" dirty="0" smtClean="0">
                <a:solidFill>
                  <a:schemeClr val="tx1"/>
                </a:solidFill>
                <a:latin typeface="+mn-lt"/>
                <a:ea typeface="+mn-ea"/>
                <a:cs typeface="+mn-cs"/>
              </a:rPr>
              <a:t> and resources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err="1" smtClean="0">
                <a:solidFill>
                  <a:schemeClr val="tx1"/>
                </a:solidFill>
                <a:latin typeface="+mn-lt"/>
                <a:ea typeface="+mn-ea"/>
                <a:cs typeface="+mn-cs"/>
              </a:rPr>
              <a:t>GIving</a:t>
            </a:r>
            <a:r>
              <a:rPr lang="en-US" sz="1200" kern="1200" dirty="0" smtClean="0">
                <a:solidFill>
                  <a:schemeClr val="tx1"/>
                </a:solidFill>
                <a:latin typeface="+mn-lt"/>
                <a:ea typeface="+mn-ea"/>
                <a:cs typeface="+mn-cs"/>
              </a:rPr>
              <a:t> you a taste - this is not a comprehensive treatment</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give you a sense of some of the techniques that I've found to be useful</a:t>
            </a:r>
          </a:p>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a:t>
            </a:fld>
            <a:endParaRPr lang="en-US"/>
          </a:p>
        </p:txBody>
      </p:sp>
    </p:spTree>
    <p:extLst>
      <p:ext uri="{BB962C8B-B14F-4D97-AF65-F5344CB8AC3E}">
        <p14:creationId xmlns:p14="http://schemas.microsoft.com/office/powerpoint/2010/main" val="5234443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11</a:t>
            </a:fld>
            <a:endParaRPr lang="en-US"/>
          </a:p>
        </p:txBody>
      </p:sp>
    </p:spTree>
    <p:extLst>
      <p:ext uri="{BB962C8B-B14F-4D97-AF65-F5344CB8AC3E}">
        <p14:creationId xmlns:p14="http://schemas.microsoft.com/office/powerpoint/2010/main" val="36709173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 of these are not cost/benefit analyses</a:t>
            </a:r>
          </a:p>
          <a:p>
            <a:endParaRPr lang="en-US" dirty="0" smtClean="0"/>
          </a:p>
          <a:p>
            <a:r>
              <a:rPr lang="en-US" dirty="0" smtClean="0"/>
              <a:t>Pilot</a:t>
            </a:r>
            <a:r>
              <a:rPr lang="en-US" baseline="0" dirty="0" smtClean="0"/>
              <a:t> for online exhibits system</a:t>
            </a:r>
          </a:p>
          <a:p>
            <a:pPr marL="171450" indent="-171450">
              <a:buFontTx/>
              <a:buChar char="-"/>
            </a:pPr>
            <a:r>
              <a:rPr lang="en-US" baseline="0" dirty="0" smtClean="0"/>
              <a:t>what’s the cost of creating/maintaining a custom theme? – track hours</a:t>
            </a:r>
          </a:p>
          <a:p>
            <a:pPr marL="171450" indent="-171450">
              <a:buFontTx/>
              <a:buChar char="-"/>
            </a:pPr>
            <a:r>
              <a:rPr lang="en-US" dirty="0" smtClean="0"/>
              <a:t>What</a:t>
            </a:r>
            <a:r>
              <a:rPr lang="en-US" baseline="0" dirty="0" smtClean="0"/>
              <a:t> are the limitations of the software? – </a:t>
            </a:r>
            <a:r>
              <a:rPr lang="en-US" baseline="0" dirty="0" err="1" smtClean="0"/>
              <a:t>qualitiative</a:t>
            </a:r>
            <a:r>
              <a:rPr lang="en-US" baseline="0" dirty="0" smtClean="0"/>
              <a:t> data on roadblocks, from staff and pilot testers</a:t>
            </a:r>
          </a:p>
          <a:p>
            <a:pPr marL="171450" indent="-171450">
              <a:buFontTx/>
              <a:buChar char="-"/>
            </a:pPr>
            <a:r>
              <a:rPr lang="en-US" baseline="0" dirty="0" smtClean="0"/>
              <a:t>What exactly should the service we provide based on this software look like?</a:t>
            </a:r>
          </a:p>
          <a:p>
            <a:pPr marL="171450" indent="-171450">
              <a:buFontTx/>
              <a:buChar char="-"/>
            </a:pPr>
            <a:endParaRPr lang="en-US" baseline="0" dirty="0" smtClean="0"/>
          </a:p>
          <a:p>
            <a:pPr marL="0" indent="0">
              <a:buFontTx/>
              <a:buNone/>
            </a:pPr>
            <a:r>
              <a:rPr lang="en-US" baseline="0" dirty="0" smtClean="0"/>
              <a:t>Pilot for new levels of in-class undergraduate instruction</a:t>
            </a:r>
          </a:p>
          <a:p>
            <a:pPr marL="171450" indent="-171450">
              <a:buFontTx/>
              <a:buChar char="-"/>
            </a:pPr>
            <a:r>
              <a:rPr lang="en-US" baseline="0" dirty="0" smtClean="0"/>
              <a:t>Time spent planning, consulting, and in class</a:t>
            </a:r>
          </a:p>
          <a:p>
            <a:pPr marL="171450" indent="-171450">
              <a:buFontTx/>
              <a:buChar char="-"/>
            </a:pPr>
            <a:r>
              <a:rPr lang="en-US" baseline="0" dirty="0" smtClean="0"/>
              <a:t>Effect on class – survey with pre- and post-instruction data</a:t>
            </a:r>
          </a:p>
          <a:p>
            <a:pPr marL="171450" indent="-171450">
              <a:buFontTx/>
              <a:buChar char="-"/>
            </a:pPr>
            <a:r>
              <a:rPr lang="en-US" baseline="0" dirty="0" smtClean="0"/>
              <a:t>Project cost for staff training</a:t>
            </a:r>
          </a:p>
          <a:p>
            <a:pPr marL="171450" indent="-171450">
              <a:buFontTx/>
              <a:buChar char="-"/>
            </a:pPr>
            <a:r>
              <a:rPr lang="en-US" baseline="0" dirty="0" smtClean="0"/>
              <a:t>Plan what to give up in order to do this</a:t>
            </a:r>
          </a:p>
        </p:txBody>
      </p:sp>
      <p:sp>
        <p:nvSpPr>
          <p:cNvPr id="4" name="Slide Number Placeholder 3"/>
          <p:cNvSpPr>
            <a:spLocks noGrp="1"/>
          </p:cNvSpPr>
          <p:nvPr>
            <p:ph type="sldNum" sz="quarter" idx="10"/>
          </p:nvPr>
        </p:nvSpPr>
        <p:spPr/>
        <p:txBody>
          <a:bodyPr/>
          <a:lstStyle/>
          <a:p>
            <a:fld id="{B878AEA4-0C10-5648-8C0C-BBA06C032DBE}" type="slidenum">
              <a:rPr lang="en-US" smtClean="0"/>
              <a:t>12</a:t>
            </a:fld>
            <a:endParaRPr lang="en-US"/>
          </a:p>
        </p:txBody>
      </p:sp>
    </p:spTree>
    <p:extLst>
      <p:ext uri="{BB962C8B-B14F-4D97-AF65-F5344CB8AC3E}">
        <p14:creationId xmlns:p14="http://schemas.microsoft.com/office/powerpoint/2010/main" val="169588578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16</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18</a:t>
            </a:fld>
            <a:endParaRPr lang="en-US"/>
          </a:p>
        </p:txBody>
      </p:sp>
    </p:spTree>
    <p:extLst>
      <p:ext uri="{BB962C8B-B14F-4D97-AF65-F5344CB8AC3E}">
        <p14:creationId xmlns:p14="http://schemas.microsoft.com/office/powerpoint/2010/main" val="920155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Digitization</a:t>
            </a:r>
            <a:r>
              <a:rPr lang="en-US" baseline="0" dirty="0" smtClean="0"/>
              <a:t> as example</a:t>
            </a:r>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20</a:t>
            </a:fld>
            <a:endParaRPr lang="en-US"/>
          </a:p>
        </p:txBody>
      </p:sp>
    </p:spTree>
    <p:extLst>
      <p:ext uri="{BB962C8B-B14F-4D97-AF65-F5344CB8AC3E}">
        <p14:creationId xmlns:p14="http://schemas.microsoft.com/office/powerpoint/2010/main" val="3631175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Reference statistics – categorize at time of transaction</a:t>
            </a:r>
          </a:p>
          <a:p>
            <a:r>
              <a:rPr lang="en-US" dirty="0" smtClean="0"/>
              <a:t>Satisfaction</a:t>
            </a:r>
            <a:r>
              <a:rPr lang="en-US" baseline="0" dirty="0" smtClean="0"/>
              <a:t> survey data – categorize after the fact</a:t>
            </a:r>
          </a:p>
          <a:p>
            <a:endParaRPr lang="en-US" baseline="0" dirty="0" smtClean="0"/>
          </a:p>
          <a:p>
            <a:r>
              <a:rPr lang="en-US" baseline="0" dirty="0" smtClean="0"/>
              <a:t>“coding responses”</a:t>
            </a:r>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21</a:t>
            </a:fld>
            <a:endParaRPr lang="en-US"/>
          </a:p>
        </p:txBody>
      </p:sp>
    </p:spTree>
    <p:extLst>
      <p:ext uri="{BB962C8B-B14F-4D97-AF65-F5344CB8AC3E}">
        <p14:creationId xmlns:p14="http://schemas.microsoft.com/office/powerpoint/2010/main" val="4003377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Indirect measures are squishier and they don’t tell you</a:t>
            </a:r>
            <a:r>
              <a:rPr lang="en-US" baseline="0" dirty="0" smtClean="0"/>
              <a:t> whether the interaction actually did them any good; they lack CONTEXT</a:t>
            </a:r>
          </a:p>
        </p:txBody>
      </p:sp>
      <p:sp>
        <p:nvSpPr>
          <p:cNvPr id="4" name="Slide Number Placeholder 3"/>
          <p:cNvSpPr>
            <a:spLocks noGrp="1"/>
          </p:cNvSpPr>
          <p:nvPr>
            <p:ph type="sldNum" sz="quarter" idx="10"/>
          </p:nvPr>
        </p:nvSpPr>
        <p:spPr/>
        <p:txBody>
          <a:bodyPr/>
          <a:lstStyle/>
          <a:p>
            <a:fld id="{B878AEA4-0C10-5648-8C0C-BBA06C032DBE}" type="slidenum">
              <a:rPr lang="en-US" smtClean="0"/>
              <a:t>22</a:t>
            </a:fld>
            <a:endParaRPr lang="en-US"/>
          </a:p>
        </p:txBody>
      </p:sp>
    </p:spTree>
    <p:extLst>
      <p:ext uri="{BB962C8B-B14F-4D97-AF65-F5344CB8AC3E}">
        <p14:creationId xmlns:p14="http://schemas.microsoft.com/office/powerpoint/2010/main" val="13541916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23</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Spreadsheets – can</a:t>
            </a:r>
            <a:r>
              <a:rPr lang="en-US" baseline="0" dirty="0" smtClean="0"/>
              <a:t> do time math</a:t>
            </a:r>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24</a:t>
            </a:fld>
            <a:endParaRPr lang="en-US"/>
          </a:p>
        </p:txBody>
      </p:sp>
    </p:spTree>
    <p:extLst>
      <p:ext uri="{BB962C8B-B14F-4D97-AF65-F5344CB8AC3E}">
        <p14:creationId xmlns:p14="http://schemas.microsoft.com/office/powerpoint/2010/main" val="41252398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Context is key to making it make sense – compare one data set to another</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is this number “good”?</a:t>
            </a:r>
            <a:r>
              <a:rPr lang="en-US" baseline="0" dirty="0" smtClean="0"/>
              <a:t> How does the time/money we’re spending on this relate to what we’re spending on something else? What were these stats a year ago? Ten years?</a:t>
            </a:r>
            <a:endParaRPr lang="en-US" sz="1200" kern="1200" dirty="0" smtClean="0">
              <a:solidFill>
                <a:schemeClr val="tx1"/>
              </a:solidFill>
              <a:latin typeface="+mn-lt"/>
              <a:ea typeface="+mn-ea"/>
              <a:cs typeface="+mn-cs"/>
            </a:endParaRP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use the right tool - raw #s </a:t>
            </a:r>
            <a:r>
              <a:rPr lang="en-US" sz="1200" kern="1200" dirty="0" err="1" smtClean="0">
                <a:solidFill>
                  <a:schemeClr val="tx1"/>
                </a:solidFill>
                <a:latin typeface="+mn-lt"/>
                <a:ea typeface="+mn-ea"/>
                <a:cs typeface="+mn-cs"/>
              </a:rPr>
              <a:t>vs</a:t>
            </a:r>
            <a:r>
              <a:rPr lang="en-US" sz="1200" kern="1200" dirty="0" smtClean="0">
                <a:solidFill>
                  <a:schemeClr val="tx1"/>
                </a:solidFill>
                <a:latin typeface="+mn-lt"/>
                <a:ea typeface="+mn-ea"/>
                <a:cs typeface="+mn-cs"/>
              </a:rPr>
              <a:t> percentages, narrative </a:t>
            </a:r>
            <a:r>
              <a:rPr lang="en-US" sz="1200" kern="1200" dirty="0" err="1" smtClean="0">
                <a:solidFill>
                  <a:schemeClr val="tx1"/>
                </a:solidFill>
                <a:latin typeface="+mn-lt"/>
                <a:ea typeface="+mn-ea"/>
                <a:cs typeface="+mn-cs"/>
              </a:rPr>
              <a:t>vs</a:t>
            </a:r>
            <a:r>
              <a:rPr lang="en-US" sz="1200" kern="1200" dirty="0" smtClean="0">
                <a:solidFill>
                  <a:schemeClr val="tx1"/>
                </a:solidFill>
                <a:latin typeface="+mn-lt"/>
                <a:ea typeface="+mn-ea"/>
                <a:cs typeface="+mn-cs"/>
              </a:rPr>
              <a:t> chart, select right chart</a:t>
            </a:r>
          </a:p>
          <a:p>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25</a:t>
            </a:fld>
            <a:endParaRPr lang="en-US"/>
          </a:p>
        </p:txBody>
      </p:sp>
    </p:spTree>
    <p:extLst>
      <p:ext uri="{BB962C8B-B14F-4D97-AF65-F5344CB8AC3E}">
        <p14:creationId xmlns:p14="http://schemas.microsoft.com/office/powerpoint/2010/main" val="1764492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aphorism is in circulation often</a:t>
            </a:r>
            <a:r>
              <a:rPr lang="en-US" baseline="0" dirty="0" smtClean="0"/>
              <a:t> in political policy debates. Its source seems to be mysterious, but as written it’s often attributed to pharmacologist Frank </a:t>
            </a:r>
            <a:r>
              <a:rPr lang="en-US" baseline="0" dirty="0" err="1" smtClean="0"/>
              <a:t>Kotsonis</a:t>
            </a:r>
            <a:r>
              <a:rPr lang="en-US" baseline="0" dirty="0" smtClean="0"/>
              <a:t>.</a:t>
            </a:r>
          </a:p>
          <a:p>
            <a:endParaRPr lang="en-US" baseline="0" dirty="0" smtClean="0"/>
          </a:p>
          <a:p>
            <a:r>
              <a:rPr lang="en-US" dirty="0" smtClean="0"/>
              <a:t>This</a:t>
            </a:r>
            <a:r>
              <a:rPr lang="en-US" baseline="0" dirty="0" smtClean="0"/>
              <a:t> quote warns us not to generalize too strenuously from one individual situation or even a few, and to remember that the outlier doesn’t belie the general trend.</a:t>
            </a:r>
          </a:p>
          <a:p>
            <a:endParaRPr lang="en-US" baseline="0" dirty="0" smtClean="0"/>
          </a:p>
          <a:p>
            <a:r>
              <a:rPr lang="en-US" baseline="0" dirty="0" smtClean="0"/>
              <a:t>But here’s where it gets really interesting. </a:t>
            </a:r>
            <a:r>
              <a:rPr lang="en-US" dirty="0" smtClean="0"/>
              <a:t>This quote actually derives from a quip by Raymond </a:t>
            </a:r>
            <a:r>
              <a:rPr lang="en-US" dirty="0" err="1" smtClean="0"/>
              <a:t>Wolfiger</a:t>
            </a:r>
            <a:r>
              <a:rPr lang="en-US" dirty="0" smtClean="0"/>
              <a:t>, political scientist at UC</a:t>
            </a:r>
            <a:r>
              <a:rPr lang="en-US" baseline="0" dirty="0" smtClean="0"/>
              <a:t> Berkeley, “the plural of anecdote IS data”, around 1970</a:t>
            </a:r>
            <a:endParaRPr lang="en-US" dirty="0" smtClean="0"/>
          </a:p>
          <a:p>
            <a:endParaRPr lang="en-US" dirty="0" smtClean="0"/>
          </a:p>
          <a:p>
            <a:r>
              <a:rPr lang="en-US" dirty="0" smtClean="0"/>
              <a:t>The</a:t>
            </a:r>
            <a:r>
              <a:rPr lang="en-US" baseline="0" dirty="0" smtClean="0"/>
              <a:t> debate about this saying reveals the very real challenges to using qualitative data to improve services in libraries.</a:t>
            </a:r>
          </a:p>
          <a:p>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Anecdotes are illustrative, but not enough in small amounts or</a:t>
            </a:r>
            <a:r>
              <a:rPr lang="en-US" sz="1200" kern="1200" baseline="0" dirty="0" smtClean="0">
                <a:solidFill>
                  <a:schemeClr val="tx1"/>
                </a:solidFill>
                <a:latin typeface="+mn-lt"/>
                <a:ea typeface="+mn-ea"/>
                <a:cs typeface="+mn-cs"/>
              </a:rPr>
              <a:t> on their own</a:t>
            </a:r>
            <a:endParaRPr lang="en-US"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not one patron comment, but lots, collected systematically</a:t>
            </a:r>
          </a:p>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3</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latin typeface="+mn-lt"/>
                <a:ea typeface="+mn-ea"/>
                <a:cs typeface="+mn-cs"/>
              </a:rPr>
              <a:t>get in the habit of recording data for lots of things so that you have it handy when you need it –</a:t>
            </a:r>
            <a:r>
              <a:rPr lang="en-US" sz="1200" kern="1200" baseline="0" dirty="0" smtClean="0">
                <a:solidFill>
                  <a:schemeClr val="tx1"/>
                </a:solidFill>
                <a:latin typeface="+mn-lt"/>
                <a:ea typeface="+mn-ea"/>
                <a:cs typeface="+mn-cs"/>
              </a:rPr>
              <a:t> make future data-driven decisions without big studies</a:t>
            </a:r>
            <a:endParaRPr lang="en-US" sz="1200" kern="1200" dirty="0" smtClean="0">
              <a:solidFill>
                <a:schemeClr val="tx1"/>
              </a:solidFill>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26</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27</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Famous Mark Twain</a:t>
            </a:r>
            <a:r>
              <a:rPr lang="en-US" baseline="0" dirty="0" smtClean="0"/>
              <a:t> quote, from his autobiography</a:t>
            </a:r>
            <a:endParaRPr lang="en-US" dirty="0" smtClean="0"/>
          </a:p>
          <a:p>
            <a:endParaRPr lang="en-US" dirty="0" smtClean="0"/>
          </a:p>
          <a:p>
            <a:r>
              <a:rPr lang="en-US" dirty="0" smtClean="0"/>
              <a:t>Benjamin Disraeli – British prime minister in 1870s</a:t>
            </a:r>
            <a:r>
              <a:rPr lang="en-US" baseline="0" dirty="0" smtClean="0"/>
              <a:t> and 1880s. Twain claimed Disraeli was the source, but it’s not clear if that’s actually true.</a:t>
            </a:r>
          </a:p>
          <a:p>
            <a:endParaRPr lang="en-US" baseline="0" dirty="0" smtClean="0"/>
          </a:p>
          <a:p>
            <a:r>
              <a:rPr lang="en-US" baseline="0" dirty="0" smtClean="0"/>
              <a:t>This is the flip side of our quip about anecdotal evidence.</a:t>
            </a:r>
          </a:p>
          <a:p>
            <a:r>
              <a:rPr lang="en-US" baseline="0" dirty="0" smtClean="0"/>
              <a:t>Can’t take #s alone as adequate representation of reality</a:t>
            </a:r>
          </a:p>
          <a:p>
            <a:endParaRPr lang="en-US" baseline="0" dirty="0" smtClean="0"/>
          </a:p>
          <a:p>
            <a:r>
              <a:rPr lang="en-US" baseline="0" dirty="0" smtClean="0"/>
              <a:t>Data needs context – comparison to other data, comparison to goals and priorities</a:t>
            </a:r>
          </a:p>
          <a:p>
            <a:endParaRPr lang="en-US" baseline="0" dirty="0" smtClean="0"/>
          </a:p>
          <a:p>
            <a:r>
              <a:rPr lang="en-US" baseline="0" dirty="0" smtClean="0"/>
              <a:t>That being said, data is good. Collect it, systematically, act on it, and learn from it.</a:t>
            </a:r>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4</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list is not exhaustive.</a:t>
            </a:r>
          </a:p>
          <a:p>
            <a:endParaRPr lang="en-US" dirty="0" smtClean="0"/>
          </a:p>
          <a:p>
            <a:r>
              <a:rPr lang="en-US" dirty="0" smtClean="0"/>
              <a:t>These are mostly</a:t>
            </a:r>
            <a:r>
              <a:rPr lang="en-US" baseline="0" dirty="0" smtClean="0"/>
              <a:t> public-facing. There are lots of opportunities for improving internal operations as well</a:t>
            </a:r>
          </a:p>
          <a:p>
            <a:endParaRPr lang="en-US" baseline="0" dirty="0" smtClean="0"/>
          </a:p>
          <a:p>
            <a:r>
              <a:rPr lang="en-US" baseline="0" dirty="0" smtClean="0"/>
              <a:t>Much as we want to, we can’t do everything that we can imagine or that fits in our mission. We have to make large and small scale decisions about our collections, our services, our technology, our staff, that reflect prioritizing one thing over another. Using real data as best we can helps ensure our resources and our activities align appropriately with our priorities.</a:t>
            </a:r>
          </a:p>
          <a:p>
            <a:endParaRPr lang="en-US" baseline="0" dirty="0" smtClean="0"/>
          </a:p>
          <a:p>
            <a:r>
              <a:rPr lang="en-US" baseline="0" dirty="0" smtClean="0"/>
              <a:t>I’ll come back to the items on this list for a more in depth discussion in a bit</a:t>
            </a:r>
          </a:p>
        </p:txBody>
      </p:sp>
      <p:sp>
        <p:nvSpPr>
          <p:cNvPr id="4" name="Slide Number Placeholder 3"/>
          <p:cNvSpPr>
            <a:spLocks noGrp="1"/>
          </p:cNvSpPr>
          <p:nvPr>
            <p:ph type="sldNum" sz="quarter" idx="10"/>
          </p:nvPr>
        </p:nvSpPr>
        <p:spPr/>
        <p:txBody>
          <a:bodyPr/>
          <a:lstStyle/>
          <a:p>
            <a:fld id="{B878AEA4-0C10-5648-8C0C-BBA06C032DBE}" type="slidenum">
              <a:rPr lang="en-US" smtClean="0"/>
              <a:t>5</a:t>
            </a:fld>
            <a:endParaRPr lang="en-US"/>
          </a:p>
        </p:txBody>
      </p:sp>
    </p:spTree>
    <p:extLst>
      <p:ext uri="{BB962C8B-B14F-4D97-AF65-F5344CB8AC3E}">
        <p14:creationId xmlns:p14="http://schemas.microsoft.com/office/powerpoint/2010/main" val="585614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good data</a:t>
            </a:r>
            <a:r>
              <a:rPr lang="en-US" baseline="0" dirty="0" smtClean="0"/>
              <a:t> about both costs and value/benefit</a:t>
            </a:r>
            <a:endParaRPr lang="en-US" dirty="0" smtClean="0"/>
          </a:p>
          <a:p>
            <a:endParaRPr lang="en-US" dirty="0" smtClean="0"/>
          </a:p>
          <a:p>
            <a:r>
              <a:rPr lang="en-US" dirty="0" smtClean="0"/>
              <a:t>But in</a:t>
            </a:r>
            <a:r>
              <a:rPr lang="en-US" baseline="0" dirty="0" smtClean="0"/>
              <a:t> libraries we’re not very practiced at defining or articulating value</a:t>
            </a:r>
          </a:p>
          <a:p>
            <a:endParaRPr lang="en-US" baseline="0" dirty="0" smtClean="0"/>
          </a:p>
          <a:p>
            <a:r>
              <a:rPr lang="en-US" dirty="0" smtClean="0"/>
              <a:t>Here’s one relatively</a:t>
            </a:r>
            <a:r>
              <a:rPr lang="en-US" baseline="0" dirty="0" smtClean="0"/>
              <a:t> recent example of trying to do that</a:t>
            </a:r>
            <a:endParaRPr lang="en-US" dirty="0" smtClean="0"/>
          </a:p>
          <a:p>
            <a:endParaRPr lang="en-US" dirty="0" smtClean="0"/>
          </a:p>
          <a:p>
            <a:r>
              <a:rPr lang="en-US" dirty="0" smtClean="0"/>
              <a:t>ALCTS Cost/Value</a:t>
            </a:r>
            <a:r>
              <a:rPr lang="en-US" baseline="0" dirty="0" smtClean="0"/>
              <a:t> TF</a:t>
            </a:r>
          </a:p>
          <a:p>
            <a:pPr marL="171450" indent="-171450">
              <a:buFontTx/>
              <a:buChar char="-"/>
            </a:pPr>
            <a:r>
              <a:rPr lang="en-US" dirty="0" smtClean="0"/>
              <a:t>Responded</a:t>
            </a:r>
            <a:r>
              <a:rPr lang="en-US" baseline="0" dirty="0" smtClean="0"/>
              <a:t> to LC On the Record (bib future) report, “there are still inadequate measures of the costs, benefits, and value of bibliographic information”</a:t>
            </a:r>
          </a:p>
          <a:p>
            <a:pPr marL="171450" indent="-171450">
              <a:buFontTx/>
              <a:buChar char="-"/>
            </a:pPr>
            <a:r>
              <a:rPr lang="en-US" dirty="0" smtClean="0"/>
              <a:t>Provides</a:t>
            </a:r>
            <a:r>
              <a:rPr lang="en-US" baseline="0" dirty="0" smtClean="0"/>
              <a:t> seven possible operational definitions of value</a:t>
            </a:r>
          </a:p>
          <a:p>
            <a:pPr marL="171450" indent="-171450">
              <a:buFontTx/>
              <a:buChar char="-"/>
            </a:pPr>
            <a:r>
              <a:rPr lang="en-US" dirty="0" smtClean="0"/>
              <a:t>And proposes some</a:t>
            </a:r>
            <a:r>
              <a:rPr lang="en-US" baseline="0" dirty="0" smtClean="0"/>
              <a:t> research methodologies for studying each</a:t>
            </a:r>
          </a:p>
          <a:p>
            <a:pPr marL="171450" indent="-171450">
              <a:buFontTx/>
              <a:buChar char="-"/>
            </a:pPr>
            <a:endParaRPr lang="en-US" baseline="0" dirty="0" smtClean="0"/>
          </a:p>
          <a:p>
            <a:pPr marL="0" indent="0">
              <a:buFontTx/>
              <a:buNone/>
            </a:pPr>
            <a:r>
              <a:rPr lang="en-US" baseline="0" dirty="0" smtClean="0"/>
              <a:t>These are obviously about cataloging, but they give you a sense of some ways in which you might define value in order to study it.</a:t>
            </a:r>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6</a:t>
            </a:fld>
            <a:endParaRPr lang="en-US"/>
          </a:p>
        </p:txBody>
      </p:sp>
    </p:spTree>
    <p:extLst>
      <p:ext uri="{BB962C8B-B14F-4D97-AF65-F5344CB8AC3E}">
        <p14:creationId xmlns:p14="http://schemas.microsoft.com/office/powerpoint/2010/main" val="22906693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Enhanced image metadata</a:t>
            </a:r>
          </a:p>
          <a:p>
            <a:r>
              <a:rPr lang="en-US" dirty="0" smtClean="0"/>
              <a:t>- Set</a:t>
            </a:r>
            <a:r>
              <a:rPr lang="en-US" baseline="0" dirty="0" smtClean="0"/>
              <a:t> of images w/ metadata from EAD, some of which have been manually enhanced</a:t>
            </a:r>
          </a:p>
          <a:p>
            <a:pPr marL="171450" indent="-171450">
              <a:buFontTx/>
              <a:buChar char="-"/>
            </a:pPr>
            <a:r>
              <a:rPr lang="en-US" baseline="0" dirty="0" smtClean="0"/>
              <a:t>Research questions – what’s the benefit? Is it worth it? Should we continue?</a:t>
            </a:r>
          </a:p>
          <a:p>
            <a:pPr marL="171450" indent="-171450">
              <a:buFontTx/>
              <a:buChar char="-"/>
            </a:pPr>
            <a:r>
              <a:rPr lang="en-US" dirty="0" smtClean="0"/>
              <a:t>Randomly split images into groups for enhancement (important)</a:t>
            </a:r>
          </a:p>
          <a:p>
            <a:pPr marL="171450" indent="-171450">
              <a:buFontTx/>
              <a:buChar char="-"/>
            </a:pPr>
            <a:r>
              <a:rPr lang="en-US" dirty="0" smtClean="0"/>
              <a:t>Timed work to enhance per image</a:t>
            </a:r>
          </a:p>
          <a:p>
            <a:pPr marL="171450" indent="-171450">
              <a:buFontTx/>
              <a:buChar char="-"/>
            </a:pPr>
            <a:r>
              <a:rPr lang="en-US" dirty="0" smtClean="0"/>
              <a:t>Let time go by</a:t>
            </a:r>
          </a:p>
          <a:p>
            <a:pPr marL="171450" indent="-171450">
              <a:buFontTx/>
              <a:buChar char="-"/>
            </a:pPr>
            <a:r>
              <a:rPr lang="en-US" dirty="0" smtClean="0"/>
              <a:t>Look</a:t>
            </a:r>
            <a:r>
              <a:rPr lang="en-US" baseline="0" dirty="0" smtClean="0"/>
              <a:t> at GA page view data</a:t>
            </a:r>
          </a:p>
          <a:p>
            <a:pPr marL="171450" indent="-171450">
              <a:buFontTx/>
              <a:buChar char="-"/>
            </a:pPr>
            <a:r>
              <a:rPr lang="en-US" dirty="0" smtClean="0"/>
              <a:t>Results: 4x more page views</a:t>
            </a:r>
            <a:r>
              <a:rPr lang="en-US" baseline="0" dirty="0" smtClean="0"/>
              <a:t> (but is that enough?)</a:t>
            </a:r>
            <a:endParaRPr lang="en-US" dirty="0" smtClean="0"/>
          </a:p>
          <a:p>
            <a:pPr marL="171450" indent="-171450">
              <a:buFontTx/>
              <a:buChar char="-"/>
            </a:pPr>
            <a:r>
              <a:rPr lang="en-US" dirty="0" smtClean="0"/>
              <a:t>Look at search strings</a:t>
            </a:r>
            <a:r>
              <a:rPr lang="en-US" baseline="0" dirty="0" smtClean="0"/>
              <a:t> that got users there – 28% contained names (good data analysis insight)</a:t>
            </a:r>
          </a:p>
          <a:p>
            <a:pPr marL="171450" indent="-171450">
              <a:buFontTx/>
              <a:buChar char="-"/>
            </a:pPr>
            <a:r>
              <a:rPr lang="en-US" dirty="0" smtClean="0"/>
              <a:t>Compare cost to pre-set goal, it was slightly higher</a:t>
            </a:r>
          </a:p>
          <a:p>
            <a:pPr marL="171450" indent="-171450">
              <a:buFontTx/>
              <a:buChar char="-"/>
            </a:pPr>
            <a:r>
              <a:rPr lang="en-US" dirty="0" smtClean="0"/>
              <a:t>Take local context into account – even at higher time, still faster than scanning, so won’t create</a:t>
            </a:r>
            <a:r>
              <a:rPr lang="en-US" baseline="0" dirty="0" smtClean="0"/>
              <a:t> a bottleneck</a:t>
            </a:r>
          </a:p>
          <a:p>
            <a:pPr marL="171450" indent="-171450">
              <a:buFontTx/>
              <a:buChar char="-"/>
            </a:pPr>
            <a:r>
              <a:rPr lang="en-US" baseline="0" dirty="0" smtClean="0"/>
              <a:t>So they should keep spending this time in order to get 4x increase in use</a:t>
            </a:r>
          </a:p>
          <a:p>
            <a:pPr marL="171450" indent="-171450">
              <a:buFontTx/>
              <a:buChar char="-"/>
            </a:pPr>
            <a:endParaRPr lang="en-US" baseline="0" dirty="0" smtClean="0"/>
          </a:p>
          <a:p>
            <a:pPr marL="0" indent="0">
              <a:buFontTx/>
              <a:buNone/>
            </a:pPr>
            <a:r>
              <a:rPr lang="en-US" baseline="0" dirty="0" smtClean="0"/>
              <a:t>Finding aid value study</a:t>
            </a:r>
          </a:p>
          <a:p>
            <a:pPr marL="171450" indent="-171450">
              <a:buFontTx/>
              <a:buChar char="-"/>
            </a:pPr>
            <a:r>
              <a:rPr lang="en-US" baseline="0" dirty="0" smtClean="0"/>
              <a:t>At EAD element level, compare time spent creating to value researchers place on it</a:t>
            </a:r>
          </a:p>
          <a:p>
            <a:pPr marL="171450" indent="-171450">
              <a:buFontTx/>
              <a:buChar char="-"/>
            </a:pPr>
            <a:r>
              <a:rPr lang="en-US" baseline="0" dirty="0" smtClean="0"/>
              <a:t>Gather data from researchers via interviews (preference data, both rank and frequency) and usability study (behavioral data) </a:t>
            </a:r>
          </a:p>
          <a:p>
            <a:pPr marL="171450" indent="-171450">
              <a:buFontTx/>
              <a:buChar char="-"/>
            </a:pPr>
            <a:r>
              <a:rPr lang="en-US" baseline="0" dirty="0" smtClean="0"/>
              <a:t>Time tracking for cost to create – decide what to include (they included all steps), decide how long to track (6 months)</a:t>
            </a:r>
          </a:p>
          <a:p>
            <a:pPr marL="171450" indent="-171450">
              <a:buFontTx/>
              <a:buChar char="-"/>
            </a:pPr>
            <a:r>
              <a:rPr lang="en-US" baseline="0" dirty="0" smtClean="0"/>
              <a:t>Compare time to value list from researchers</a:t>
            </a:r>
          </a:p>
          <a:p>
            <a:pPr marL="171450" indent="-171450">
              <a:buFontTx/>
              <a:buChar char="-"/>
            </a:pPr>
            <a:r>
              <a:rPr lang="en-US" baseline="0" dirty="0" smtClean="0"/>
              <a:t>What you can get is order relative to one another for time and priority, no hard $ for value</a:t>
            </a:r>
          </a:p>
          <a:p>
            <a:pPr marL="171450" indent="-171450">
              <a:buFontTx/>
              <a:buChar char="-"/>
            </a:pPr>
            <a:r>
              <a:rPr lang="en-US" baseline="0" dirty="0" smtClean="0"/>
              <a:t>Highest time EAD section got highest value; next highest time EAD section got *lowest* value</a:t>
            </a:r>
          </a:p>
          <a:p>
            <a:pPr marL="171450" indent="-171450">
              <a:buFontTx/>
              <a:buChar char="-"/>
            </a:pPr>
            <a:r>
              <a:rPr lang="en-US" baseline="0" dirty="0" smtClean="0"/>
              <a:t>Outcome – better training, guidelines</a:t>
            </a:r>
          </a:p>
          <a:p>
            <a:pPr marL="171450" indent="-171450">
              <a:buFontTx/>
              <a:buChar char="-"/>
            </a:pPr>
            <a:r>
              <a:rPr lang="en-US" baseline="0" dirty="0" smtClean="0"/>
              <a:t>Researcher data gave clear priority list – what if it didn’t?</a:t>
            </a:r>
          </a:p>
          <a:p>
            <a:pPr marL="171450" indent="-171450">
              <a:buFontTx/>
              <a:buChar char="-"/>
            </a:pPr>
            <a:endParaRPr lang="en-US" baseline="0" dirty="0" smtClean="0"/>
          </a:p>
          <a:p>
            <a:pPr marL="171450" indent="-171450">
              <a:buFontTx/>
              <a:buChar char="-"/>
            </a:pPr>
            <a:endParaRPr lang="en-US" baseline="0" dirty="0" smtClean="0"/>
          </a:p>
          <a:p>
            <a:pPr marL="171450" indent="-171450">
              <a:buFontTx/>
              <a:buChar char="-"/>
            </a:pPr>
            <a:endParaRPr lang="en-US" baseline="0"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7</a:t>
            </a:fld>
            <a:endParaRPr lang="en-US"/>
          </a:p>
        </p:txBody>
      </p:sp>
    </p:spTree>
    <p:extLst>
      <p:ext uri="{BB962C8B-B14F-4D97-AF65-F5344CB8AC3E}">
        <p14:creationId xmlns:p14="http://schemas.microsoft.com/office/powerpoint/2010/main" val="2795506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Cost per unit produced</a:t>
            </a:r>
          </a:p>
          <a:p>
            <a:pPr marL="171450" indent="-171450">
              <a:buFontTx/>
              <a:buChar char="-"/>
            </a:pPr>
            <a:r>
              <a:rPr lang="en-US" dirty="0" smtClean="0"/>
              <a:t>What does it take to digitize a photograph? Create a catalog</a:t>
            </a:r>
            <a:r>
              <a:rPr lang="en-US" baseline="0" dirty="0" smtClean="0"/>
              <a:t> record? Check out one </a:t>
            </a:r>
            <a:r>
              <a:rPr lang="en-US" baseline="0" dirty="0" err="1" smtClean="0"/>
              <a:t>iPad</a:t>
            </a:r>
            <a:r>
              <a:rPr lang="en-US" baseline="0" dirty="0" smtClean="0"/>
              <a:t>? Teach one student in an instruction session? </a:t>
            </a:r>
          </a:p>
          <a:p>
            <a:pPr marL="171450" indent="-171450">
              <a:buFontTx/>
              <a:buChar char="-"/>
            </a:pPr>
            <a:r>
              <a:rPr lang="en-US" baseline="0" dirty="0" smtClean="0"/>
              <a:t>Treat it like a purchase – what are you willing to pay?</a:t>
            </a:r>
          </a:p>
          <a:p>
            <a:pPr marL="171450" indent="-171450">
              <a:buFontTx/>
              <a:buChar char="-"/>
            </a:pPr>
            <a:r>
              <a:rPr lang="en-US" baseline="0" dirty="0" smtClean="0"/>
              <a:t>Compare it to other similar activities, other institutions</a:t>
            </a:r>
          </a:p>
          <a:p>
            <a:pPr marL="171450" indent="-171450">
              <a:buFontTx/>
              <a:buChar char="-"/>
            </a:pPr>
            <a:r>
              <a:rPr lang="en-US" baseline="0" dirty="0" smtClean="0"/>
              <a:t>Then align costs with value/priorities	</a:t>
            </a:r>
            <a:endParaRPr lang="en-US" dirty="0" smtClean="0"/>
          </a:p>
          <a:p>
            <a:endParaRPr lang="en-US" dirty="0" smtClean="0"/>
          </a:p>
          <a:p>
            <a:r>
              <a:rPr lang="en-US" dirty="0" smtClean="0"/>
              <a:t>Identifying</a:t>
            </a:r>
            <a:r>
              <a:rPr lang="en-US" baseline="0" dirty="0" smtClean="0"/>
              <a:t> unmet needs</a:t>
            </a:r>
          </a:p>
          <a:p>
            <a:pPr marL="171450" indent="-171450">
              <a:buFontTx/>
              <a:buChar char="-"/>
            </a:pPr>
            <a:r>
              <a:rPr lang="en-US" baseline="0" dirty="0" smtClean="0"/>
              <a:t>Want to start up an IR? Journal publishing? Embedded librarian program? An event series? Support a new academic program?</a:t>
            </a:r>
          </a:p>
          <a:p>
            <a:pPr marL="171450" indent="-171450">
              <a:buFontTx/>
              <a:buChar char="-"/>
            </a:pPr>
            <a:r>
              <a:rPr lang="en-US" baseline="0" dirty="0" smtClean="0"/>
              <a:t>Also training needs for your staff – where are they least efficient/effective/happy/sure of themselves?</a:t>
            </a:r>
          </a:p>
          <a:p>
            <a:pPr marL="171450" indent="-171450">
              <a:buFontTx/>
              <a:buChar char="-"/>
            </a:pPr>
            <a:r>
              <a:rPr lang="en-US" baseline="0" dirty="0" smtClean="0"/>
              <a:t>Get a sense of the gaps and the needs to help your planning</a:t>
            </a:r>
          </a:p>
          <a:p>
            <a:pPr marL="171450" indent="-171450">
              <a:buFontTx/>
              <a:buChar char="-"/>
            </a:pPr>
            <a:r>
              <a:rPr lang="en-US" baseline="0" dirty="0" smtClean="0"/>
              <a:t>Predict use (of course this is hard), but gets a bit past “build it and they will come”</a:t>
            </a:r>
          </a:p>
          <a:p>
            <a:endParaRPr lang="en-US" baseline="0" dirty="0" smtClean="0"/>
          </a:p>
          <a:p>
            <a:r>
              <a:rPr lang="en-US" baseline="0" dirty="0" smtClean="0"/>
              <a:t>Predicting impact of a change</a:t>
            </a:r>
          </a:p>
          <a:p>
            <a:pPr marL="171450" indent="-171450">
              <a:buFontTx/>
              <a:buChar char="-"/>
            </a:pPr>
            <a:r>
              <a:rPr lang="en-US" baseline="0" dirty="0" smtClean="0"/>
              <a:t>For taking things away</a:t>
            </a:r>
          </a:p>
          <a:p>
            <a:pPr marL="628650" lvl="1" indent="-171450">
              <a:buFontTx/>
              <a:buChar char="-"/>
            </a:pPr>
            <a:r>
              <a:rPr lang="en-US" baseline="0" dirty="0" smtClean="0"/>
              <a:t>Understanding who uses a service now, so that you can prepare them for a change</a:t>
            </a:r>
          </a:p>
          <a:p>
            <a:pPr marL="628650" lvl="1" indent="-171450">
              <a:buFontTx/>
              <a:buChar char="-"/>
            </a:pPr>
            <a:r>
              <a:rPr lang="en-US" baseline="0" dirty="0" smtClean="0"/>
              <a:t>Crafting a message, knowing what areas/people to manage most sensitively</a:t>
            </a:r>
          </a:p>
          <a:p>
            <a:pPr marL="628650" lvl="1" indent="-171450">
              <a:buFontTx/>
              <a:buChar char="-"/>
            </a:pPr>
            <a:r>
              <a:rPr lang="en-US" baseline="0" dirty="0" smtClean="0"/>
              <a:t>Justifying your decision to faculty/students/administration, to get them on board</a:t>
            </a:r>
          </a:p>
          <a:p>
            <a:pPr marL="171450" lvl="0" indent="-171450">
              <a:buFontTx/>
              <a:buChar char="-"/>
            </a:pPr>
            <a:r>
              <a:rPr lang="en-US" baseline="0" dirty="0" smtClean="0"/>
              <a:t>For adding things</a:t>
            </a:r>
          </a:p>
          <a:p>
            <a:pPr marL="628650" lvl="1" indent="-171450">
              <a:buFontTx/>
              <a:buChar char="-"/>
            </a:pPr>
            <a:r>
              <a:rPr lang="en-US" baseline="0" dirty="0" smtClean="0"/>
              <a:t>What new use will be after a new feature</a:t>
            </a:r>
          </a:p>
          <a:p>
            <a:pPr marL="628650" lvl="1" indent="-171450">
              <a:buFontTx/>
              <a:buChar char="-"/>
            </a:pPr>
            <a:r>
              <a:rPr lang="en-US" baseline="0" dirty="0" smtClean="0"/>
              <a:t>Planning for support of increased use (data storage, facilities, staffing, </a:t>
            </a:r>
            <a:r>
              <a:rPr lang="en-US" baseline="0" dirty="0" err="1" smtClean="0"/>
              <a:t>etc</a:t>
            </a:r>
            <a:r>
              <a:rPr lang="en-US" baseline="0" dirty="0" smtClean="0"/>
              <a:t>)</a:t>
            </a:r>
          </a:p>
          <a:p>
            <a:pPr marL="457200" lvl="1" indent="0">
              <a:buFontTx/>
              <a:buNone/>
            </a:pPr>
            <a:endParaRPr lang="en-US" baseline="0" dirty="0" smtClean="0"/>
          </a:p>
          <a:p>
            <a:pPr marL="0" lvl="0" indent="0">
              <a:buFontTx/>
              <a:buNone/>
            </a:pPr>
            <a:r>
              <a:rPr lang="en-US" baseline="0" dirty="0" smtClean="0"/>
              <a:t>Change over time</a:t>
            </a:r>
          </a:p>
          <a:p>
            <a:pPr marL="171450" lvl="0" indent="-171450">
              <a:buFontTx/>
              <a:buChar char="-"/>
            </a:pPr>
            <a:r>
              <a:rPr lang="en-US" baseline="0" dirty="0" smtClean="0"/>
              <a:t>Learning if your training session, change in procedures, new software is working the way you thought</a:t>
            </a:r>
          </a:p>
          <a:p>
            <a:pPr marL="171450" marR="0" lvl="0"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Are our costs per transaction/use going up or down? </a:t>
            </a:r>
          </a:p>
          <a:p>
            <a:pPr marL="171450" lvl="0" indent="-171450">
              <a:buFontTx/>
              <a:buChar char="-"/>
            </a:pPr>
            <a:r>
              <a:rPr lang="en-US" baseline="0" dirty="0" smtClean="0"/>
              <a:t>Proactively identifying trends (more remote users, declining circulation, other more subtle things)</a:t>
            </a:r>
          </a:p>
          <a:p>
            <a:pPr marL="171450" lvl="0" indent="-171450">
              <a:buFontTx/>
              <a:buChar char="-"/>
            </a:pPr>
            <a:endParaRPr lang="en-US" baseline="0" dirty="0" smtClean="0"/>
          </a:p>
          <a:p>
            <a:pPr marL="0" lvl="0" indent="0">
              <a:buFontTx/>
              <a:buNone/>
            </a:pPr>
            <a:r>
              <a:rPr lang="en-US" baseline="0" dirty="0" smtClean="0"/>
              <a:t>Error/problem rate</a:t>
            </a:r>
          </a:p>
          <a:p>
            <a:pPr marL="171450" lvl="0" indent="-171450">
              <a:buFontTx/>
              <a:buChar char="-"/>
            </a:pPr>
            <a:r>
              <a:rPr lang="en-US" baseline="0" dirty="0" smtClean="0"/>
              <a:t>Tells you where you need more training, QA</a:t>
            </a:r>
          </a:p>
          <a:p>
            <a:pPr marL="171450" lvl="0" indent="-171450">
              <a:buFontTx/>
              <a:buChar char="-"/>
            </a:pPr>
            <a:r>
              <a:rPr lang="en-US" baseline="0" dirty="0" smtClean="0"/>
              <a:t>Helps improve efficiency, otherwise suggests improvements</a:t>
            </a:r>
          </a:p>
        </p:txBody>
      </p:sp>
      <p:sp>
        <p:nvSpPr>
          <p:cNvPr id="4" name="Slide Number Placeholder 3"/>
          <p:cNvSpPr>
            <a:spLocks noGrp="1"/>
          </p:cNvSpPr>
          <p:nvPr>
            <p:ph type="sldNum" sz="quarter" idx="10"/>
          </p:nvPr>
        </p:nvSpPr>
        <p:spPr/>
        <p:txBody>
          <a:bodyPr/>
          <a:lstStyle/>
          <a:p>
            <a:fld id="{B878AEA4-0C10-5648-8C0C-BBA06C032DBE}" type="slidenum">
              <a:rPr lang="en-US" smtClean="0"/>
              <a:t>8</a:t>
            </a:fld>
            <a:endParaRPr lang="en-US"/>
          </a:p>
        </p:txBody>
      </p:sp>
    </p:spTree>
    <p:extLst>
      <p:ext uri="{BB962C8B-B14F-4D97-AF65-F5344CB8AC3E}">
        <p14:creationId xmlns:p14="http://schemas.microsoft.com/office/powerpoint/2010/main" val="869770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start tying these threads</a:t>
            </a:r>
            <a:r>
              <a:rPr lang="en-US" baseline="0" dirty="0" smtClean="0"/>
              <a:t> together by going back to our scenarios for data-driven decisions, and examine some ways in which we might accomplish that.</a:t>
            </a:r>
          </a:p>
          <a:p>
            <a:endParaRPr lang="en-US" dirty="0"/>
          </a:p>
        </p:txBody>
      </p:sp>
      <p:sp>
        <p:nvSpPr>
          <p:cNvPr id="4" name="Slide Number Placeholder 3"/>
          <p:cNvSpPr>
            <a:spLocks noGrp="1"/>
          </p:cNvSpPr>
          <p:nvPr>
            <p:ph type="sldNum" sz="quarter" idx="10"/>
          </p:nvPr>
        </p:nvSpPr>
        <p:spPr/>
        <p:txBody>
          <a:bodyPr/>
          <a:lstStyle/>
          <a:p>
            <a:fld id="{B878AEA4-0C10-5648-8C0C-BBA06C032DBE}" type="slidenum">
              <a:rPr lang="en-US" smtClean="0"/>
              <a:t>9</a:t>
            </a:fld>
            <a:endParaRPr lang="en-US"/>
          </a:p>
        </p:txBody>
      </p:sp>
    </p:spTree>
    <p:extLst>
      <p:ext uri="{BB962C8B-B14F-4D97-AF65-F5344CB8AC3E}">
        <p14:creationId xmlns:p14="http://schemas.microsoft.com/office/powerpoint/2010/main" val="3716447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baseline="0" dirty="0" smtClean="0"/>
              <a:t>Staffing of service points: Are the individuals working best utilized? If you do want to keep a service point open, what else can you task its staff with?</a:t>
            </a:r>
          </a:p>
          <a:p>
            <a:endParaRPr lang="en-US" baseline="0" dirty="0" smtClean="0"/>
          </a:p>
          <a:p>
            <a:r>
              <a:rPr lang="en-US" baseline="0" dirty="0" smtClean="0"/>
              <a:t>Facilities management – housekeeping, security</a:t>
            </a:r>
          </a:p>
          <a:p>
            <a:endParaRPr lang="en-US" baseline="0" dirty="0" smtClean="0"/>
          </a:p>
          <a:p>
            <a:r>
              <a:rPr lang="en-US" baseline="0" dirty="0" smtClean="0"/>
              <a:t>Cost per transaction – accept higher cost for higher priority areas</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B878AEA4-0C10-5648-8C0C-BBA06C032DBE}" type="slidenum">
              <a:rPr lang="en-US" smtClean="0"/>
              <a:t>10</a:t>
            </a:fld>
            <a:endParaRPr lang="en-US"/>
          </a:p>
        </p:txBody>
      </p:sp>
    </p:spTree>
    <p:extLst>
      <p:ext uri="{BB962C8B-B14F-4D97-AF65-F5344CB8AC3E}">
        <p14:creationId xmlns:p14="http://schemas.microsoft.com/office/powerpoint/2010/main" val="339248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r>
              <a:rPr lang="en-US" smtClean="0"/>
              <a:t>3/5/13</a:t>
            </a:r>
            <a:endParaRPr lang="en-US"/>
          </a:p>
        </p:txBody>
      </p:sp>
      <p:sp>
        <p:nvSpPr>
          <p:cNvPr id="6" name="Footer Placeholder 5"/>
          <p:cNvSpPr>
            <a:spLocks noGrp="1"/>
          </p:cNvSpPr>
          <p:nvPr>
            <p:ph type="ftr" sz="quarter" idx="11"/>
          </p:nvPr>
        </p:nvSpPr>
        <p:spPr/>
        <p:txBody>
          <a:bodyPr/>
          <a:lstStyle/>
          <a:p>
            <a:r>
              <a:rPr lang="en-US" smtClean="0"/>
              <a:t>SCELC Research Day</a:t>
            </a:r>
            <a:endParaRPr lang="en-US"/>
          </a:p>
        </p:txBody>
      </p:sp>
      <p:sp>
        <p:nvSpPr>
          <p:cNvPr id="7" name="Slide Number Placeholder 6"/>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3/5/13</a:t>
            </a:r>
            <a:endParaRPr lang="en-US"/>
          </a:p>
        </p:txBody>
      </p:sp>
      <p:sp>
        <p:nvSpPr>
          <p:cNvPr id="8" name="Footer Placeholder 7"/>
          <p:cNvSpPr>
            <a:spLocks noGrp="1"/>
          </p:cNvSpPr>
          <p:nvPr>
            <p:ph type="ftr" sz="quarter" idx="11"/>
          </p:nvPr>
        </p:nvSpPr>
        <p:spPr/>
        <p:txBody>
          <a:bodyPr/>
          <a:lstStyle/>
          <a:p>
            <a:r>
              <a:rPr lang="en-US" smtClean="0"/>
              <a:t>SCELC Research Day</a:t>
            </a:r>
            <a:endParaRPr lang="en-US"/>
          </a:p>
        </p:txBody>
      </p:sp>
      <p:sp>
        <p:nvSpPr>
          <p:cNvPr id="9" name="Slide Number Placeholder 8"/>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3/5/13</a:t>
            </a:r>
            <a:endParaRPr lang="en-US"/>
          </a:p>
        </p:txBody>
      </p:sp>
      <p:sp>
        <p:nvSpPr>
          <p:cNvPr id="4" name="Footer Placeholder 3"/>
          <p:cNvSpPr>
            <a:spLocks noGrp="1"/>
          </p:cNvSpPr>
          <p:nvPr>
            <p:ph type="ftr" sz="quarter" idx="11"/>
          </p:nvPr>
        </p:nvSpPr>
        <p:spPr/>
        <p:txBody>
          <a:bodyPr/>
          <a:lstStyle/>
          <a:p>
            <a:r>
              <a:rPr lang="en-US" smtClean="0"/>
              <a:t>SCELC Research Day</a:t>
            </a:r>
            <a:endParaRPr lang="en-US"/>
          </a:p>
        </p:txBody>
      </p:sp>
      <p:sp>
        <p:nvSpPr>
          <p:cNvPr id="5" name="Slide Number Placeholder 4"/>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3/5/13</a:t>
            </a:r>
            <a:endParaRPr lang="en-US"/>
          </a:p>
        </p:txBody>
      </p:sp>
      <p:sp>
        <p:nvSpPr>
          <p:cNvPr id="3" name="Footer Placeholder 2"/>
          <p:cNvSpPr>
            <a:spLocks noGrp="1"/>
          </p:cNvSpPr>
          <p:nvPr>
            <p:ph type="ftr" sz="quarter" idx="11"/>
          </p:nvPr>
        </p:nvSpPr>
        <p:spPr/>
        <p:txBody>
          <a:bodyPr/>
          <a:lstStyle/>
          <a:p>
            <a:r>
              <a:rPr lang="en-US" smtClean="0"/>
              <a:t>SCELC Research Day</a:t>
            </a:r>
            <a:endParaRPr lang="en-US"/>
          </a:p>
        </p:txBody>
      </p:sp>
      <p:sp>
        <p:nvSpPr>
          <p:cNvPr id="4" name="Slide Number Placeholder 3"/>
          <p:cNvSpPr>
            <a:spLocks noGrp="1"/>
          </p:cNvSpPr>
          <p:nvPr>
            <p:ph type="sldNum" sz="quarter" idx="12"/>
          </p:nvPr>
        </p:nvSpPr>
        <p:spPr/>
        <p:txBody>
          <a:bodyPr/>
          <a:lstStyle/>
          <a:p>
            <a:fld id="{CF365ACD-B949-5642-B78A-DD37848E23D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3/5/13</a:t>
            </a:r>
            <a:endParaRPr lang="en-US"/>
          </a:p>
        </p:txBody>
      </p:sp>
      <p:sp>
        <p:nvSpPr>
          <p:cNvPr id="6" name="Footer Placeholder 5"/>
          <p:cNvSpPr>
            <a:spLocks noGrp="1"/>
          </p:cNvSpPr>
          <p:nvPr>
            <p:ph type="ftr" sz="quarter" idx="11"/>
          </p:nvPr>
        </p:nvSpPr>
        <p:spPr/>
        <p:txBody>
          <a:bodyPr/>
          <a:lstStyle/>
          <a:p>
            <a:r>
              <a:rPr lang="en-US" smtClean="0"/>
              <a:t>SCELC Research Day</a:t>
            </a:r>
            <a:endParaRPr lang="en-US"/>
          </a:p>
        </p:txBody>
      </p:sp>
      <p:sp>
        <p:nvSpPr>
          <p:cNvPr id="7" name="Slide Number Placeholder 6"/>
          <p:cNvSpPr>
            <a:spLocks noGrp="1"/>
          </p:cNvSpPr>
          <p:nvPr>
            <p:ph type="sldNum" sz="quarter" idx="12"/>
          </p:nvPr>
        </p:nvSpPr>
        <p:spPr/>
        <p:txBody>
          <a:bodyPr/>
          <a:lstStyle/>
          <a:p>
            <a:fld id="{CF365ACD-B949-5642-B78A-DD37848E23D6}"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r>
              <a:rPr lang="en-US" smtClean="0"/>
              <a:t>3/5/13</a:t>
            </a:r>
            <a:endParaRPr lang="en-US"/>
          </a:p>
        </p:txBody>
      </p:sp>
      <p:sp>
        <p:nvSpPr>
          <p:cNvPr id="9" name="Slide Number Placeholder 8"/>
          <p:cNvSpPr>
            <a:spLocks noGrp="1"/>
          </p:cNvSpPr>
          <p:nvPr>
            <p:ph type="sldNum" sz="quarter" idx="11"/>
          </p:nvPr>
        </p:nvSpPr>
        <p:spPr/>
        <p:txBody>
          <a:bodyPr/>
          <a:lstStyle/>
          <a:p>
            <a:fld id="{CF365ACD-B949-5642-B78A-DD37848E23D6}" type="slidenum">
              <a:rPr lang="en-US" smtClean="0"/>
              <a:t>‹#›</a:t>
            </a:fld>
            <a:endParaRPr lang="en-US"/>
          </a:p>
        </p:txBody>
      </p:sp>
      <p:sp>
        <p:nvSpPr>
          <p:cNvPr id="10" name="Footer Placeholder 9"/>
          <p:cNvSpPr>
            <a:spLocks noGrp="1"/>
          </p:cNvSpPr>
          <p:nvPr>
            <p:ph type="ftr" sz="quarter" idx="12"/>
          </p:nvPr>
        </p:nvSpPr>
        <p:spPr/>
        <p:txBody>
          <a:bodyPr/>
          <a:lstStyle/>
          <a:p>
            <a:r>
              <a:rPr lang="en-US" smtClean="0"/>
              <a:t>SCELC Research Day</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F365ACD-B949-5642-B78A-DD37848E23D6}"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r>
              <a:rPr lang="en-US" smtClean="0"/>
              <a:t>SCELC Research Day</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r>
              <a:rPr lang="en-US" smtClean="0"/>
              <a:t>3/5/13</a:t>
            </a:r>
            <a:endParaRPr lang="en-US"/>
          </a:p>
        </p:txBody>
      </p:sp>
    </p:spTree>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0986"/>
            <a:ext cx="7489234" cy="4207989"/>
          </a:xfrm>
        </p:spPr>
        <p:txBody>
          <a:bodyPr/>
          <a:lstStyle/>
          <a:p>
            <a:r>
              <a:rPr lang="en-US" dirty="0" smtClean="0"/>
              <a:t>Analyzing Data, Getting Results</a:t>
            </a:r>
            <a:br>
              <a:rPr lang="en-US" dirty="0" smtClean="0"/>
            </a:br>
            <a:r>
              <a:rPr lang="en-US" sz="2000" dirty="0"/>
              <a:t/>
            </a:r>
            <a:br>
              <a:rPr lang="en-US" sz="2000" dirty="0"/>
            </a:br>
            <a:r>
              <a:rPr lang="en-US" sz="4000" dirty="0"/>
              <a:t>Some practical, not-too-burdensome tips and </a:t>
            </a:r>
            <a:r>
              <a:rPr lang="en-US" sz="4000" dirty="0" smtClean="0"/>
              <a:t>tricks</a:t>
            </a:r>
            <a:endParaRPr lang="en-US" sz="3800" dirty="0"/>
          </a:p>
        </p:txBody>
      </p:sp>
      <p:sp>
        <p:nvSpPr>
          <p:cNvPr id="3" name="Subtitle 2"/>
          <p:cNvSpPr>
            <a:spLocks noGrp="1"/>
          </p:cNvSpPr>
          <p:nvPr>
            <p:ph type="subTitle" idx="1"/>
          </p:nvPr>
        </p:nvSpPr>
        <p:spPr/>
        <p:txBody>
          <a:bodyPr>
            <a:normAutofit/>
          </a:bodyPr>
          <a:lstStyle/>
          <a:p>
            <a:r>
              <a:rPr lang="en-US" dirty="0" smtClean="0"/>
              <a:t>Jenn Riley</a:t>
            </a:r>
          </a:p>
          <a:p>
            <a:r>
              <a:rPr lang="en-US" dirty="0" smtClean="0"/>
              <a:t>University of North Carolina at Chapel Hill</a:t>
            </a:r>
            <a:endParaRPr lang="en-US" dirty="0"/>
          </a:p>
        </p:txBody>
      </p:sp>
    </p:spTree>
    <p:extLst>
      <p:ext uri="{BB962C8B-B14F-4D97-AF65-F5344CB8AC3E}">
        <p14:creationId xmlns:p14="http://schemas.microsoft.com/office/powerpoint/2010/main" val="4225711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Existence/hours </a:t>
            </a:r>
            <a:r>
              <a:rPr lang="en-US" sz="4800" dirty="0"/>
              <a:t>of service </a:t>
            </a:r>
            <a:r>
              <a:rPr lang="en-US" sz="4800" dirty="0" smtClean="0"/>
              <a:t>points</a:t>
            </a:r>
            <a:endParaRPr lang="en-US" dirty="0"/>
          </a:p>
        </p:txBody>
      </p:sp>
      <p:sp>
        <p:nvSpPr>
          <p:cNvPr id="6" name="Content Placeholder 5"/>
          <p:cNvSpPr>
            <a:spLocks noGrp="1"/>
          </p:cNvSpPr>
          <p:nvPr>
            <p:ph idx="1"/>
          </p:nvPr>
        </p:nvSpPr>
        <p:spPr>
          <a:xfrm>
            <a:off x="457200" y="1559902"/>
            <a:ext cx="7620000" cy="5132583"/>
          </a:xfrm>
        </p:spPr>
        <p:txBody>
          <a:bodyPr anchor="b">
            <a:normAutofit fontScale="92500" lnSpcReduction="10000"/>
          </a:bodyPr>
          <a:lstStyle/>
          <a:p>
            <a:r>
              <a:rPr lang="en-US" sz="2800" dirty="0" smtClean="0"/>
              <a:t>Who </a:t>
            </a:r>
            <a:r>
              <a:rPr lang="en-US" sz="2800" dirty="0"/>
              <a:t>is using what and when</a:t>
            </a:r>
            <a:r>
              <a:rPr lang="en-US" sz="2800" dirty="0" smtClean="0"/>
              <a:t>?</a:t>
            </a:r>
          </a:p>
          <a:p>
            <a:r>
              <a:rPr lang="en-US" sz="2800" dirty="0" smtClean="0"/>
              <a:t>How can we most effectively staff them?</a:t>
            </a:r>
            <a:endParaRPr lang="en-US" sz="2800" dirty="0"/>
          </a:p>
          <a:p>
            <a:r>
              <a:rPr lang="en-US" sz="2800" dirty="0" smtClean="0"/>
              <a:t>Costs</a:t>
            </a:r>
          </a:p>
          <a:p>
            <a:pPr lvl="1"/>
            <a:r>
              <a:rPr lang="en-US" sz="2600" dirty="0" smtClean="0"/>
              <a:t>Staff time</a:t>
            </a:r>
          </a:p>
          <a:p>
            <a:pPr lvl="1"/>
            <a:r>
              <a:rPr lang="en-US" sz="2600" dirty="0" smtClean="0"/>
              <a:t>Facilities management costs</a:t>
            </a:r>
          </a:p>
          <a:p>
            <a:r>
              <a:rPr lang="en-US" sz="2800" dirty="0" smtClean="0"/>
              <a:t>Benefits</a:t>
            </a:r>
          </a:p>
          <a:p>
            <a:pPr lvl="1"/>
            <a:r>
              <a:rPr lang="en-US" sz="2600" dirty="0" smtClean="0"/>
              <a:t>Number and type of visitors, and how they use it</a:t>
            </a:r>
          </a:p>
          <a:p>
            <a:pPr lvl="1"/>
            <a:r>
              <a:rPr lang="en-US" sz="2600" dirty="0" smtClean="0"/>
              <a:t>Service transactions completed</a:t>
            </a:r>
          </a:p>
          <a:p>
            <a:pPr lvl="1"/>
            <a:r>
              <a:rPr lang="en-US" sz="2600" dirty="0" smtClean="0"/>
              <a:t>Specific services used at the location</a:t>
            </a:r>
          </a:p>
          <a:p>
            <a:r>
              <a:rPr lang="en-US" sz="2800" dirty="0" smtClean="0"/>
              <a:t>Other data to collect</a:t>
            </a:r>
          </a:p>
          <a:p>
            <a:pPr lvl="1"/>
            <a:r>
              <a:rPr lang="en-US" sz="2600" dirty="0" smtClean="0"/>
              <a:t>Usage by time of day</a:t>
            </a:r>
          </a:p>
          <a:p>
            <a:r>
              <a:rPr lang="en-US" sz="2800" dirty="0" smtClean="0"/>
              <a:t>Calculate cost per transaction</a:t>
            </a:r>
            <a:endParaRPr lang="en-US" sz="2800" dirty="0"/>
          </a:p>
        </p:txBody>
      </p:sp>
      <p:sp>
        <p:nvSpPr>
          <p:cNvPr id="3" name="Date Placeholder 2"/>
          <p:cNvSpPr>
            <a:spLocks noGrp="1"/>
          </p:cNvSpPr>
          <p:nvPr>
            <p:ph type="dt" sz="half" idx="10"/>
          </p:nvPr>
        </p:nvSpPr>
        <p:spPr/>
        <p:txBody>
          <a:bodyPr/>
          <a:lstStyle/>
          <a:p>
            <a:r>
              <a:rPr lang="en-US" smtClean="0"/>
              <a:t>3/5/13</a:t>
            </a:r>
            <a:endParaRPr lang="en-US"/>
          </a:p>
        </p:txBody>
      </p:sp>
      <p:sp>
        <p:nvSpPr>
          <p:cNvPr id="4" name="Footer Placeholder 3"/>
          <p:cNvSpPr>
            <a:spLocks noGrp="1"/>
          </p:cNvSpPr>
          <p:nvPr>
            <p:ph type="ftr" sz="quarter" idx="11"/>
          </p:nvPr>
        </p:nvSpPr>
        <p:spPr/>
        <p:txBody>
          <a:bodyPr/>
          <a:lstStyle/>
          <a:p>
            <a:r>
              <a:rPr lang="en-US" smtClean="0"/>
              <a:t>SCELC Research Day</a:t>
            </a:r>
            <a:endParaRPr lang="en-US"/>
          </a:p>
        </p:txBody>
      </p:sp>
      <p:sp>
        <p:nvSpPr>
          <p:cNvPr id="5" name="Slide Number Placeholder 4"/>
          <p:cNvSpPr>
            <a:spLocks noGrp="1"/>
          </p:cNvSpPr>
          <p:nvPr>
            <p:ph type="sldNum" sz="quarter" idx="12"/>
          </p:nvPr>
        </p:nvSpPr>
        <p:spPr/>
        <p:txBody>
          <a:bodyPr/>
          <a:lstStyle/>
          <a:p>
            <a:fld id="{CF365ACD-B949-5642-B78A-DD37848E23D6}" type="slidenum">
              <a:rPr lang="en-US" smtClean="0"/>
              <a:t>10</a:t>
            </a:fld>
            <a:endParaRPr lang="en-US"/>
          </a:p>
        </p:txBody>
      </p:sp>
    </p:spTree>
    <p:extLst>
      <p:ext uri="{BB962C8B-B14F-4D97-AF65-F5344CB8AC3E}">
        <p14:creationId xmlns:p14="http://schemas.microsoft.com/office/powerpoint/2010/main" val="2676084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8006"/>
            <a:ext cx="7620000" cy="1592755"/>
          </a:xfrm>
        </p:spPr>
        <p:txBody>
          <a:bodyPr/>
          <a:lstStyle/>
          <a:p>
            <a:r>
              <a:rPr lang="en-US" sz="4800" dirty="0"/>
              <a:t>Materials to buy/license</a:t>
            </a:r>
            <a:r>
              <a:rPr lang="en-US" sz="4800" dirty="0" smtClean="0"/>
              <a:t>/accept/digitize</a:t>
            </a:r>
            <a:r>
              <a:rPr lang="en-US" sz="4800" dirty="0"/>
              <a:t>/keep/preserve</a:t>
            </a:r>
            <a:endParaRPr lang="en-US" dirty="0"/>
          </a:p>
        </p:txBody>
      </p:sp>
      <p:sp>
        <p:nvSpPr>
          <p:cNvPr id="3" name="Content Placeholder 2"/>
          <p:cNvSpPr>
            <a:spLocks noGrp="1"/>
          </p:cNvSpPr>
          <p:nvPr>
            <p:ph idx="1"/>
          </p:nvPr>
        </p:nvSpPr>
        <p:spPr>
          <a:xfrm>
            <a:off x="457200" y="2371589"/>
            <a:ext cx="7620000" cy="4276329"/>
          </a:xfrm>
        </p:spPr>
        <p:txBody>
          <a:bodyPr>
            <a:normAutofit fontScale="85000" lnSpcReduction="10000"/>
          </a:bodyPr>
          <a:lstStyle/>
          <a:p>
            <a:r>
              <a:rPr lang="en-US" sz="2800" dirty="0"/>
              <a:t>Should we acquire, make more accessible, or keep this?</a:t>
            </a:r>
          </a:p>
          <a:p>
            <a:r>
              <a:rPr lang="en-US" sz="2800" dirty="0" smtClean="0"/>
              <a:t>Costs</a:t>
            </a:r>
          </a:p>
          <a:p>
            <a:pPr lvl="1"/>
            <a:r>
              <a:rPr lang="en-US" sz="2600" dirty="0" smtClean="0"/>
              <a:t>Initial purchase/license</a:t>
            </a:r>
          </a:p>
          <a:p>
            <a:pPr lvl="1"/>
            <a:r>
              <a:rPr lang="en-US" sz="2600" dirty="0" smtClean="0"/>
              <a:t>Ongoing license/maintenance</a:t>
            </a:r>
          </a:p>
          <a:p>
            <a:pPr lvl="1"/>
            <a:r>
              <a:rPr lang="en-US" sz="2600" dirty="0" smtClean="0"/>
              <a:t>Staff for cataloging/processing/digitizing/ingesting/preserving</a:t>
            </a:r>
          </a:p>
          <a:p>
            <a:pPr lvl="1"/>
            <a:r>
              <a:rPr lang="en-US" sz="2600" dirty="0" smtClean="0"/>
              <a:t>Software</a:t>
            </a:r>
          </a:p>
          <a:p>
            <a:pPr lvl="1"/>
            <a:r>
              <a:rPr lang="en-US" sz="2600" dirty="0" smtClean="0"/>
              <a:t>Hardware/storage</a:t>
            </a:r>
          </a:p>
          <a:p>
            <a:r>
              <a:rPr lang="en-US" sz="2800" dirty="0" smtClean="0"/>
              <a:t>Benefits</a:t>
            </a:r>
          </a:p>
          <a:p>
            <a:pPr lvl="1"/>
            <a:r>
              <a:rPr lang="en-US" sz="2600" dirty="0" smtClean="0"/>
              <a:t>Current and predicted future use</a:t>
            </a:r>
          </a:p>
          <a:p>
            <a:pPr lvl="1"/>
            <a:r>
              <a:rPr lang="en-US" sz="2600" dirty="0" smtClean="0"/>
              <a:t>Opportunity for transformative use</a:t>
            </a:r>
          </a:p>
          <a:p>
            <a:pPr lvl="1"/>
            <a:endParaRPr lang="en-US" dirty="0" smtClean="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11</a:t>
            </a:fld>
            <a:endParaRPr lang="en-US"/>
          </a:p>
        </p:txBody>
      </p:sp>
    </p:spTree>
    <p:extLst>
      <p:ext uri="{BB962C8B-B14F-4D97-AF65-F5344CB8AC3E}">
        <p14:creationId xmlns:p14="http://schemas.microsoft.com/office/powerpoint/2010/main" val="476090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Evaluating a pilot service or </a:t>
            </a:r>
            <a:r>
              <a:rPr lang="en-US" sz="4800" dirty="0" smtClean="0"/>
              <a:t>project</a:t>
            </a:r>
            <a:endParaRPr lang="en-US" dirty="0"/>
          </a:p>
        </p:txBody>
      </p:sp>
      <p:sp>
        <p:nvSpPr>
          <p:cNvPr id="3" name="Content Placeholder 2"/>
          <p:cNvSpPr>
            <a:spLocks noGrp="1"/>
          </p:cNvSpPr>
          <p:nvPr>
            <p:ph idx="1"/>
          </p:nvPr>
        </p:nvSpPr>
        <p:spPr>
          <a:xfrm>
            <a:off x="457200" y="1830044"/>
            <a:ext cx="7620000" cy="4570755"/>
          </a:xfrm>
        </p:spPr>
        <p:txBody>
          <a:bodyPr>
            <a:normAutofit/>
          </a:bodyPr>
          <a:lstStyle/>
          <a:p>
            <a:r>
              <a:rPr lang="en-US" sz="2800" dirty="0" smtClean="0"/>
              <a:t>Is the cost/benefit ratio appropriate?</a:t>
            </a:r>
          </a:p>
          <a:p>
            <a:r>
              <a:rPr lang="en-US" sz="2800" dirty="0" smtClean="0"/>
              <a:t>What is the raw cost?</a:t>
            </a:r>
          </a:p>
          <a:p>
            <a:r>
              <a:rPr lang="en-US" sz="2800" dirty="0" smtClean="0"/>
              <a:t>But it’s not all about cost/benefit:</a:t>
            </a:r>
          </a:p>
          <a:p>
            <a:pPr lvl="1"/>
            <a:r>
              <a:rPr lang="en-US" sz="2600" dirty="0" smtClean="0"/>
              <a:t>Is the pilot achieving </a:t>
            </a:r>
            <a:r>
              <a:rPr lang="en-US" sz="2600" dirty="0"/>
              <a:t>its aims?</a:t>
            </a:r>
          </a:p>
          <a:p>
            <a:pPr lvl="1"/>
            <a:r>
              <a:rPr lang="en-US" sz="2600" dirty="0"/>
              <a:t>Does this </a:t>
            </a:r>
            <a:r>
              <a:rPr lang="en-US" sz="2600" dirty="0" smtClean="0"/>
              <a:t>[whatever] do </a:t>
            </a:r>
            <a:r>
              <a:rPr lang="en-US" sz="2600" dirty="0"/>
              <a:t>what we thought it would?</a:t>
            </a:r>
          </a:p>
          <a:p>
            <a:pPr lvl="1"/>
            <a:r>
              <a:rPr lang="en-US" sz="2600" dirty="0"/>
              <a:t>What collateral effects will it have</a:t>
            </a:r>
            <a:r>
              <a:rPr lang="en-US" sz="2600" dirty="0" smtClean="0"/>
              <a:t>?</a:t>
            </a:r>
          </a:p>
          <a:p>
            <a:pPr lvl="1"/>
            <a:r>
              <a:rPr lang="en-US" sz="2600" dirty="0" smtClean="0"/>
              <a:t>Were the assumptions we made correct?</a:t>
            </a:r>
            <a:endParaRPr lang="en-US" sz="2600" dirty="0"/>
          </a:p>
          <a:p>
            <a:r>
              <a:rPr lang="en-US" sz="2800" dirty="0" smtClean="0"/>
              <a:t>Data collection will be varied for this task</a:t>
            </a:r>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12</a:t>
            </a:fld>
            <a:endParaRPr lang="en-US"/>
          </a:p>
        </p:txBody>
      </p:sp>
    </p:spTree>
    <p:extLst>
      <p:ext uri="{BB962C8B-B14F-4D97-AF65-F5344CB8AC3E}">
        <p14:creationId xmlns:p14="http://schemas.microsoft.com/office/powerpoint/2010/main" val="7426868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Designing web sites and other online </a:t>
            </a:r>
            <a:r>
              <a:rPr lang="en-US" sz="4800" dirty="0" smtClean="0"/>
              <a:t>resources</a:t>
            </a:r>
            <a:endParaRPr lang="en-US" dirty="0"/>
          </a:p>
        </p:txBody>
      </p:sp>
      <p:sp>
        <p:nvSpPr>
          <p:cNvPr id="3" name="Content Placeholder 2"/>
          <p:cNvSpPr>
            <a:spLocks noGrp="1"/>
          </p:cNvSpPr>
          <p:nvPr>
            <p:ph idx="1"/>
          </p:nvPr>
        </p:nvSpPr>
        <p:spPr>
          <a:xfrm>
            <a:off x="457200" y="1792696"/>
            <a:ext cx="7620000" cy="4608103"/>
          </a:xfrm>
        </p:spPr>
        <p:txBody>
          <a:bodyPr>
            <a:normAutofit lnSpcReduction="10000"/>
          </a:bodyPr>
          <a:lstStyle/>
          <a:p>
            <a:r>
              <a:rPr lang="en-US" sz="3200" dirty="0" smtClean="0"/>
              <a:t>A/B testing</a:t>
            </a:r>
          </a:p>
          <a:p>
            <a:r>
              <a:rPr lang="en-US" sz="3200" dirty="0" smtClean="0"/>
              <a:t>User-centered design</a:t>
            </a:r>
          </a:p>
          <a:p>
            <a:r>
              <a:rPr lang="en-US" sz="3200" dirty="0" smtClean="0"/>
              <a:t>Satisfaction surveys with previous iterations, similar sites, or prototypes</a:t>
            </a:r>
          </a:p>
          <a:p>
            <a:r>
              <a:rPr lang="en-US" sz="3200" dirty="0" smtClean="0"/>
              <a:t>Web stats for previous iterations or similar sites</a:t>
            </a:r>
          </a:p>
          <a:p>
            <a:r>
              <a:rPr lang="en-US" sz="3200" dirty="0" smtClean="0"/>
              <a:t>Task-based usability testing</a:t>
            </a:r>
          </a:p>
          <a:p>
            <a:r>
              <a:rPr lang="en-US" sz="3200" dirty="0" smtClean="0"/>
              <a:t>Don’t </a:t>
            </a:r>
            <a:r>
              <a:rPr lang="en-US" sz="3200" dirty="0" smtClean="0"/>
              <a:t>forget the cost of sustaining it </a:t>
            </a:r>
            <a:r>
              <a:rPr lang="en-US" sz="3200" dirty="0" smtClean="0"/>
              <a:t>once you have it up!</a:t>
            </a:r>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13</a:t>
            </a:fld>
            <a:endParaRPr lang="en-US"/>
          </a:p>
        </p:txBody>
      </p:sp>
    </p:spTree>
    <p:extLst>
      <p:ext uri="{BB962C8B-B14F-4D97-AF65-F5344CB8AC3E}">
        <p14:creationId xmlns:p14="http://schemas.microsoft.com/office/powerpoint/2010/main" val="327287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Effectiveness of/satisfaction with procedures/</a:t>
            </a:r>
            <a:r>
              <a:rPr lang="en-US" sz="4800" dirty="0" smtClean="0"/>
              <a:t>services</a:t>
            </a:r>
            <a:endParaRPr lang="en-US" dirty="0"/>
          </a:p>
        </p:txBody>
      </p:sp>
      <p:sp>
        <p:nvSpPr>
          <p:cNvPr id="3" name="Content Placeholder 2"/>
          <p:cNvSpPr>
            <a:spLocks noGrp="1"/>
          </p:cNvSpPr>
          <p:nvPr>
            <p:ph idx="1"/>
          </p:nvPr>
        </p:nvSpPr>
        <p:spPr>
          <a:xfrm>
            <a:off x="457200" y="1830044"/>
            <a:ext cx="7620000" cy="4664125"/>
          </a:xfrm>
        </p:spPr>
        <p:txBody>
          <a:bodyPr>
            <a:normAutofit fontScale="92500" lnSpcReduction="10000"/>
          </a:bodyPr>
          <a:lstStyle/>
          <a:p>
            <a:r>
              <a:rPr lang="en-US" sz="2800" dirty="0" smtClean="0"/>
              <a:t>What parts of our current service are users most and least happy about?</a:t>
            </a:r>
          </a:p>
          <a:p>
            <a:r>
              <a:rPr lang="en-US" sz="2800" dirty="0" smtClean="0"/>
              <a:t>What are the </a:t>
            </a:r>
            <a:r>
              <a:rPr lang="en-US" sz="2800" dirty="0" err="1" smtClean="0"/>
              <a:t>ineffieciences</a:t>
            </a:r>
            <a:r>
              <a:rPr lang="en-US" sz="2800" dirty="0" smtClean="0"/>
              <a:t> in </a:t>
            </a:r>
            <a:r>
              <a:rPr lang="en-US" sz="2800" dirty="0" smtClean="0"/>
              <a:t>our procedure for [whatever]?</a:t>
            </a:r>
          </a:p>
          <a:p>
            <a:r>
              <a:rPr lang="en-US" sz="2800" dirty="0" smtClean="0"/>
              <a:t>Some data collection ideas</a:t>
            </a:r>
          </a:p>
          <a:p>
            <a:pPr lvl="1"/>
            <a:r>
              <a:rPr lang="en-US" sz="2600" dirty="0" smtClean="0"/>
              <a:t>User surveys</a:t>
            </a:r>
          </a:p>
          <a:p>
            <a:pPr lvl="1"/>
            <a:r>
              <a:rPr lang="en-US" sz="2600" dirty="0" smtClean="0"/>
              <a:t>Ratio of potential to actual users</a:t>
            </a:r>
          </a:p>
          <a:p>
            <a:pPr lvl="1"/>
            <a:r>
              <a:rPr lang="en-US" sz="2600" dirty="0" smtClean="0"/>
              <a:t>Ratio of returning to non-returning users</a:t>
            </a:r>
          </a:p>
          <a:p>
            <a:pPr lvl="1"/>
            <a:r>
              <a:rPr lang="en-US" sz="2600" dirty="0" smtClean="0"/>
              <a:t>Error/failure rates</a:t>
            </a:r>
          </a:p>
          <a:p>
            <a:pPr lvl="1"/>
            <a:r>
              <a:rPr lang="en-US" sz="2600" dirty="0" smtClean="0"/>
              <a:t>Time from request to delivery</a:t>
            </a:r>
          </a:p>
          <a:p>
            <a:pPr lvl="1"/>
            <a:r>
              <a:rPr lang="en-US" sz="2600" dirty="0" smtClean="0"/>
              <a:t>Time tracking during staff activity</a:t>
            </a:r>
          </a:p>
          <a:p>
            <a:endParaRPr lang="en-US" sz="2800" dirty="0" smtClean="0"/>
          </a:p>
          <a:p>
            <a:endParaRPr lang="en-US" sz="2800" dirty="0" smtClean="0"/>
          </a:p>
          <a:p>
            <a:endParaRPr lang="en-US" sz="2800"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14</a:t>
            </a:fld>
            <a:endParaRPr lang="en-US"/>
          </a:p>
        </p:txBody>
      </p:sp>
    </p:spTree>
    <p:extLst>
      <p:ext uri="{BB962C8B-B14F-4D97-AF65-F5344CB8AC3E}">
        <p14:creationId xmlns:p14="http://schemas.microsoft.com/office/powerpoint/2010/main" val="6481140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a:t>Projecting future </a:t>
            </a:r>
            <a:r>
              <a:rPr lang="en-US" sz="4800" dirty="0" smtClean="0"/>
              <a:t>expenditures</a:t>
            </a:r>
            <a:endParaRPr lang="en-US" dirty="0"/>
          </a:p>
        </p:txBody>
      </p:sp>
      <p:sp>
        <p:nvSpPr>
          <p:cNvPr id="3" name="Content Placeholder 2"/>
          <p:cNvSpPr>
            <a:spLocks noGrp="1"/>
          </p:cNvSpPr>
          <p:nvPr>
            <p:ph idx="1"/>
          </p:nvPr>
        </p:nvSpPr>
        <p:spPr>
          <a:xfrm>
            <a:off x="457200" y="1712244"/>
            <a:ext cx="7620000" cy="4969910"/>
          </a:xfrm>
        </p:spPr>
        <p:txBody>
          <a:bodyPr>
            <a:normAutofit lnSpcReduction="10000"/>
          </a:bodyPr>
          <a:lstStyle/>
          <a:p>
            <a:r>
              <a:rPr lang="en-US" sz="2800" dirty="0" smtClean="0"/>
              <a:t>Equipment</a:t>
            </a:r>
          </a:p>
          <a:p>
            <a:pPr lvl="1"/>
            <a:r>
              <a:rPr lang="en-US" sz="2400" dirty="0" smtClean="0"/>
              <a:t>Define its lifecycle</a:t>
            </a:r>
          </a:p>
          <a:p>
            <a:pPr lvl="1"/>
            <a:r>
              <a:rPr lang="en-US" sz="2400" dirty="0" smtClean="0"/>
              <a:t>Amortize purchase cost</a:t>
            </a:r>
          </a:p>
          <a:p>
            <a:pPr lvl="1"/>
            <a:r>
              <a:rPr lang="en-US" sz="2400" dirty="0" smtClean="0"/>
              <a:t>Add in maintenance costs</a:t>
            </a:r>
          </a:p>
          <a:p>
            <a:pPr lvl="1"/>
            <a:r>
              <a:rPr lang="en-US" sz="2400" dirty="0" smtClean="0"/>
              <a:t>Compare to use as context</a:t>
            </a:r>
          </a:p>
          <a:p>
            <a:r>
              <a:rPr lang="en-US" sz="2800" dirty="0" smtClean="0"/>
              <a:t>Staff</a:t>
            </a:r>
          </a:p>
          <a:p>
            <a:pPr lvl="1"/>
            <a:r>
              <a:rPr lang="en-US" sz="2400" dirty="0" smtClean="0"/>
              <a:t>Educated guess at raises, turnover, benefit costs changes</a:t>
            </a:r>
          </a:p>
          <a:p>
            <a:r>
              <a:rPr lang="en-US" sz="2800" dirty="0" smtClean="0"/>
              <a:t>Consider:</a:t>
            </a:r>
          </a:p>
          <a:p>
            <a:pPr lvl="1"/>
            <a:r>
              <a:rPr lang="en-US" sz="2400" dirty="0" smtClean="0"/>
              <a:t>Inflation</a:t>
            </a:r>
          </a:p>
          <a:p>
            <a:pPr lvl="1"/>
            <a:r>
              <a:rPr lang="en-US" sz="2400" dirty="0" smtClean="0"/>
              <a:t>Past trends</a:t>
            </a:r>
          </a:p>
          <a:p>
            <a:pPr lvl="1"/>
            <a:r>
              <a:rPr lang="en-US" sz="2400" dirty="0" smtClean="0"/>
              <a:t>Upcoming sea changes</a:t>
            </a:r>
          </a:p>
          <a:p>
            <a:pPr lvl="1"/>
            <a:endParaRPr lang="en-US"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15</a:t>
            </a:fld>
            <a:endParaRPr lang="en-US"/>
          </a:p>
        </p:txBody>
      </p:sp>
    </p:spTree>
    <p:extLst>
      <p:ext uri="{BB962C8B-B14F-4D97-AF65-F5344CB8AC3E}">
        <p14:creationId xmlns:p14="http://schemas.microsoft.com/office/powerpoint/2010/main" val="36490150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1643804"/>
            <a:ext cx="5865430" cy="2808392"/>
          </a:xfrm>
        </p:spPr>
        <p:txBody>
          <a:bodyPr/>
          <a:lstStyle/>
          <a:p>
            <a:pPr algn="ctr"/>
            <a:r>
              <a:rPr lang="en-US" dirty="0" smtClean="0"/>
              <a:t>Strategies for getting data that can be analyzed</a:t>
            </a:r>
            <a:endParaRPr lang="en-US"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16</a:t>
            </a:fld>
            <a:endParaRPr lang="en-US"/>
          </a:p>
        </p:txBody>
      </p:sp>
    </p:spTree>
    <p:extLst>
      <p:ext uri="{BB962C8B-B14F-4D97-AF65-F5344CB8AC3E}">
        <p14:creationId xmlns:p14="http://schemas.microsoft.com/office/powerpoint/2010/main" val="10984930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use</a:t>
            </a:r>
            <a:endParaRPr lang="en-US" dirty="0"/>
          </a:p>
        </p:txBody>
      </p:sp>
      <p:sp>
        <p:nvSpPr>
          <p:cNvPr id="3" name="Content Placeholder 2"/>
          <p:cNvSpPr>
            <a:spLocks noGrp="1"/>
          </p:cNvSpPr>
          <p:nvPr>
            <p:ph idx="1"/>
          </p:nvPr>
        </p:nvSpPr>
        <p:spPr/>
        <p:txBody>
          <a:bodyPr>
            <a:normAutofit/>
          </a:bodyPr>
          <a:lstStyle/>
          <a:p>
            <a:r>
              <a:rPr lang="en-US" sz="3200" dirty="0" smtClean="0"/>
              <a:t>Circulation</a:t>
            </a:r>
          </a:p>
          <a:p>
            <a:r>
              <a:rPr lang="en-US" sz="3200" dirty="0" smtClean="0"/>
              <a:t>COUNTER/SUSHI</a:t>
            </a:r>
          </a:p>
          <a:p>
            <a:r>
              <a:rPr lang="en-US" sz="3200" dirty="0" smtClean="0"/>
              <a:t>Physical visitors</a:t>
            </a:r>
          </a:p>
          <a:p>
            <a:r>
              <a:rPr lang="en-US" sz="3200" dirty="0" smtClean="0"/>
              <a:t>Web hits</a:t>
            </a:r>
          </a:p>
          <a:p>
            <a:r>
              <a:rPr lang="en-US" sz="3200" dirty="0" smtClean="0"/>
              <a:t>Social media engagement</a:t>
            </a:r>
          </a:p>
          <a:p>
            <a:r>
              <a:rPr lang="en-US" sz="3200" dirty="0" smtClean="0"/>
              <a:t>Attendance at events/sessions</a:t>
            </a:r>
            <a:endParaRPr lang="en-US" sz="3200"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17</a:t>
            </a:fld>
            <a:endParaRPr lang="en-US"/>
          </a:p>
        </p:txBody>
      </p:sp>
    </p:spTree>
    <p:extLst>
      <p:ext uri="{BB962C8B-B14F-4D97-AF65-F5344CB8AC3E}">
        <p14:creationId xmlns:p14="http://schemas.microsoft.com/office/powerpoint/2010/main" val="22466135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Tracking time</a:t>
            </a:r>
            <a:endParaRPr lang="en-US" dirty="0"/>
          </a:p>
        </p:txBody>
      </p:sp>
      <p:sp>
        <p:nvSpPr>
          <p:cNvPr id="3" name="Content Placeholder 2"/>
          <p:cNvSpPr>
            <a:spLocks noGrp="1"/>
          </p:cNvSpPr>
          <p:nvPr>
            <p:ph idx="1"/>
          </p:nvPr>
        </p:nvSpPr>
        <p:spPr/>
        <p:txBody>
          <a:bodyPr>
            <a:normAutofit/>
          </a:bodyPr>
          <a:lstStyle/>
          <a:p>
            <a:r>
              <a:rPr lang="en-US" sz="3200" dirty="0" smtClean="0"/>
              <a:t>Can be effective when collected as a representative snapshot</a:t>
            </a:r>
          </a:p>
          <a:p>
            <a:r>
              <a:rPr lang="en-US" sz="3200" dirty="0" smtClean="0"/>
              <a:t>Options for data collection</a:t>
            </a:r>
          </a:p>
          <a:p>
            <a:pPr lvl="1"/>
            <a:r>
              <a:rPr lang="en-US" sz="3200" dirty="0" smtClean="0"/>
              <a:t>Clipboard next to a clock</a:t>
            </a:r>
          </a:p>
          <a:p>
            <a:pPr lvl="1"/>
            <a:r>
              <a:rPr lang="en-US" sz="3200" dirty="0" smtClean="0"/>
              <a:t>Spreadsheet</a:t>
            </a:r>
          </a:p>
          <a:p>
            <a:pPr lvl="1"/>
            <a:r>
              <a:rPr lang="en-US" sz="3200" dirty="0" smtClean="0"/>
              <a:t>Free time tracking apps</a:t>
            </a:r>
          </a:p>
          <a:p>
            <a:r>
              <a:rPr lang="en-US" sz="3400" dirty="0"/>
              <a:t>Make it as simple as possible</a:t>
            </a:r>
          </a:p>
          <a:p>
            <a:pPr lvl="1"/>
            <a:endParaRPr lang="en-US" sz="3200" dirty="0" smtClean="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18</a:t>
            </a:fld>
            <a:endParaRPr lang="en-US"/>
          </a:p>
        </p:txBody>
      </p:sp>
    </p:spTree>
    <p:extLst>
      <p:ext uri="{BB962C8B-B14F-4D97-AF65-F5344CB8AC3E}">
        <p14:creationId xmlns:p14="http://schemas.microsoft.com/office/powerpoint/2010/main" val="36679251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costs</a:t>
            </a:r>
            <a:endParaRPr lang="en-US" dirty="0"/>
          </a:p>
        </p:txBody>
      </p:sp>
      <p:sp>
        <p:nvSpPr>
          <p:cNvPr id="3" name="Content Placeholder 2"/>
          <p:cNvSpPr>
            <a:spLocks noGrp="1"/>
          </p:cNvSpPr>
          <p:nvPr>
            <p:ph idx="1"/>
          </p:nvPr>
        </p:nvSpPr>
        <p:spPr/>
        <p:txBody>
          <a:bodyPr>
            <a:normAutofit fontScale="85000" lnSpcReduction="10000"/>
          </a:bodyPr>
          <a:lstStyle/>
          <a:p>
            <a:r>
              <a:rPr lang="en-US" sz="3600" dirty="0" smtClean="0"/>
              <a:t>Staff time</a:t>
            </a:r>
          </a:p>
          <a:p>
            <a:pPr lvl="1"/>
            <a:r>
              <a:rPr lang="en-US" sz="3600" dirty="0" smtClean="0"/>
              <a:t>2080 hours per year is full time</a:t>
            </a:r>
          </a:p>
          <a:p>
            <a:pPr lvl="1"/>
            <a:r>
              <a:rPr lang="en-US" sz="3600" dirty="0" smtClean="0"/>
              <a:t>Standard benefit percentages</a:t>
            </a:r>
          </a:p>
          <a:p>
            <a:r>
              <a:rPr lang="en-US" sz="3600" dirty="0" smtClean="0"/>
              <a:t>Materials (including software)</a:t>
            </a:r>
          </a:p>
          <a:p>
            <a:pPr lvl="1"/>
            <a:r>
              <a:rPr lang="en-US" sz="3400" dirty="0" smtClean="0"/>
              <a:t>Initial purchase</a:t>
            </a:r>
          </a:p>
          <a:p>
            <a:pPr lvl="1"/>
            <a:r>
              <a:rPr lang="en-US" sz="3400" dirty="0" smtClean="0"/>
              <a:t>Maintenance contracts for big-ticket items</a:t>
            </a:r>
          </a:p>
          <a:p>
            <a:pPr lvl="1"/>
            <a:r>
              <a:rPr lang="en-US" sz="3400" dirty="0" smtClean="0"/>
              <a:t>Amortize big costs over time in service</a:t>
            </a:r>
          </a:p>
          <a:p>
            <a:r>
              <a:rPr lang="en-US" sz="3800" dirty="0" smtClean="0"/>
              <a:t>Overhead</a:t>
            </a:r>
          </a:p>
          <a:p>
            <a:pPr lvl="1"/>
            <a:r>
              <a:rPr lang="en-US" sz="3400" dirty="0" smtClean="0"/>
              <a:t>Universities typically have standard rates</a:t>
            </a:r>
            <a:endParaRPr lang="en-US" sz="3400"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19</a:t>
            </a:fld>
            <a:endParaRPr lang="en-US"/>
          </a:p>
        </p:txBody>
      </p:sp>
    </p:spTree>
    <p:extLst>
      <p:ext uri="{BB962C8B-B14F-4D97-AF65-F5344CB8AC3E}">
        <p14:creationId xmlns:p14="http://schemas.microsoft.com/office/powerpoint/2010/main" val="1671049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2</a:t>
            </a:fld>
            <a:endParaRPr lang="en-US"/>
          </a:p>
        </p:txBody>
      </p:sp>
      <p:sp>
        <p:nvSpPr>
          <p:cNvPr id="7" name="Title 1"/>
          <p:cNvSpPr txBox="1">
            <a:spLocks/>
          </p:cNvSpPr>
          <p:nvPr/>
        </p:nvSpPr>
        <p:spPr>
          <a:xfrm>
            <a:off x="1244077" y="4274869"/>
            <a:ext cx="5865430" cy="1449584"/>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endParaRPr lang="en-US" sz="3600" dirty="0"/>
          </a:p>
        </p:txBody>
      </p:sp>
      <p:sp>
        <p:nvSpPr>
          <p:cNvPr id="11" name="Title 1"/>
          <p:cNvSpPr txBox="1">
            <a:spLocks/>
          </p:cNvSpPr>
          <p:nvPr/>
        </p:nvSpPr>
        <p:spPr>
          <a:xfrm>
            <a:off x="1244077" y="1878176"/>
            <a:ext cx="5865430" cy="3306657"/>
          </a:xfrm>
          <a:prstGeom prst="rect">
            <a:avLst/>
          </a:prstGeom>
        </p:spPr>
        <p:txBody>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en-US" sz="4800" dirty="0" smtClean="0"/>
              <a:t>Evidence-driven decisions are a powerful guide for library operations.</a:t>
            </a:r>
            <a:endParaRPr lang="en-US" dirty="0"/>
          </a:p>
        </p:txBody>
      </p:sp>
    </p:spTree>
    <p:extLst>
      <p:ext uri="{BB962C8B-B14F-4D97-AF65-F5344CB8AC3E}">
        <p14:creationId xmlns:p14="http://schemas.microsoft.com/office/powerpoint/2010/main" val="33466535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error rates</a:t>
            </a:r>
            <a:endParaRPr lang="en-US" dirty="0"/>
          </a:p>
        </p:txBody>
      </p:sp>
      <p:sp>
        <p:nvSpPr>
          <p:cNvPr id="3" name="Content Placeholder 2"/>
          <p:cNvSpPr>
            <a:spLocks noGrp="1"/>
          </p:cNvSpPr>
          <p:nvPr>
            <p:ph idx="1"/>
          </p:nvPr>
        </p:nvSpPr>
        <p:spPr/>
        <p:txBody>
          <a:bodyPr>
            <a:normAutofit/>
          </a:bodyPr>
          <a:lstStyle/>
          <a:p>
            <a:r>
              <a:rPr lang="en-US" sz="3600" dirty="0" smtClean="0"/>
              <a:t>Both objective and subjective criteria</a:t>
            </a:r>
          </a:p>
          <a:p>
            <a:r>
              <a:rPr lang="en-US" sz="3600" dirty="0" smtClean="0"/>
              <a:t>Typically best when done as a sample</a:t>
            </a:r>
          </a:p>
          <a:p>
            <a:r>
              <a:rPr lang="en-US" sz="3600" dirty="0" smtClean="0"/>
              <a:t>Consider both automated and manual means to locate errors for study</a:t>
            </a:r>
          </a:p>
        </p:txBody>
      </p:sp>
      <p:sp>
        <p:nvSpPr>
          <p:cNvPr id="4" name="Date Placeholder 3"/>
          <p:cNvSpPr>
            <a:spLocks noGrp="1"/>
          </p:cNvSpPr>
          <p:nvPr>
            <p:ph type="dt" sz="half" idx="10"/>
          </p:nvPr>
        </p:nvSpPr>
        <p:spPr/>
        <p:txBody>
          <a:bodyPr/>
          <a:lstStyle/>
          <a:p>
            <a:r>
              <a:rPr lang="en-US" dirty="0" smtClean="0"/>
              <a:t>3/5/13</a:t>
            </a:r>
            <a:endParaRPr lang="en-US" dirty="0"/>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20</a:t>
            </a:fld>
            <a:endParaRPr lang="en-US"/>
          </a:p>
        </p:txBody>
      </p:sp>
    </p:spTree>
    <p:extLst>
      <p:ext uri="{BB962C8B-B14F-4D97-AF65-F5344CB8AC3E}">
        <p14:creationId xmlns:p14="http://schemas.microsoft.com/office/powerpoint/2010/main" val="3988533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Categorization</a:t>
            </a:r>
            <a:endParaRPr lang="en-US" dirty="0"/>
          </a:p>
        </p:txBody>
      </p:sp>
      <p:sp>
        <p:nvSpPr>
          <p:cNvPr id="3" name="Content Placeholder 2"/>
          <p:cNvSpPr>
            <a:spLocks noGrp="1"/>
          </p:cNvSpPr>
          <p:nvPr>
            <p:ph idx="1"/>
          </p:nvPr>
        </p:nvSpPr>
        <p:spPr>
          <a:xfrm>
            <a:off x="457200" y="1600199"/>
            <a:ext cx="7620000" cy="5062415"/>
          </a:xfrm>
        </p:spPr>
        <p:txBody>
          <a:bodyPr>
            <a:normAutofit/>
          </a:bodyPr>
          <a:lstStyle/>
          <a:p>
            <a:r>
              <a:rPr lang="en-US" sz="3200" dirty="0" smtClean="0"/>
              <a:t>Putting things into like groups</a:t>
            </a:r>
          </a:p>
          <a:p>
            <a:pPr lvl="1"/>
            <a:r>
              <a:rPr lang="en-US" sz="2800" dirty="0" smtClean="0"/>
              <a:t>Compare size of groups to one another</a:t>
            </a:r>
          </a:p>
          <a:p>
            <a:pPr lvl="1"/>
            <a:r>
              <a:rPr lang="en-US" sz="2800" dirty="0" smtClean="0"/>
              <a:t>Compare effort spent on one group to another</a:t>
            </a:r>
          </a:p>
          <a:p>
            <a:pPr lvl="1"/>
            <a:r>
              <a:rPr lang="en-US" sz="2800" dirty="0" smtClean="0"/>
              <a:t>Compare priority/value of one group to another</a:t>
            </a:r>
          </a:p>
          <a:p>
            <a:r>
              <a:rPr lang="en-US" sz="3200" dirty="0" smtClean="0"/>
              <a:t>Can be done at time of data collection, or afterwards</a:t>
            </a:r>
          </a:p>
          <a:p>
            <a:r>
              <a:rPr lang="en-US" sz="3200" dirty="0" smtClean="0"/>
              <a:t>Good idea to have some sense of categories at the beginning of the study</a:t>
            </a:r>
            <a:endParaRPr lang="en-US" sz="3200"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21</a:t>
            </a:fld>
            <a:endParaRPr lang="en-US"/>
          </a:p>
        </p:txBody>
      </p:sp>
    </p:spTree>
    <p:extLst>
      <p:ext uri="{BB962C8B-B14F-4D97-AF65-F5344CB8AC3E}">
        <p14:creationId xmlns:p14="http://schemas.microsoft.com/office/powerpoint/2010/main" val="2450518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Calculating benefit</a:t>
            </a:r>
            <a:endParaRPr lang="en-US" dirty="0"/>
          </a:p>
        </p:txBody>
      </p:sp>
      <p:sp>
        <p:nvSpPr>
          <p:cNvPr id="3" name="Content Placeholder 2"/>
          <p:cNvSpPr>
            <a:spLocks noGrp="1"/>
          </p:cNvSpPr>
          <p:nvPr>
            <p:ph idx="1"/>
          </p:nvPr>
        </p:nvSpPr>
        <p:spPr>
          <a:xfrm>
            <a:off x="457200" y="1561123"/>
            <a:ext cx="7620000" cy="5042877"/>
          </a:xfrm>
        </p:spPr>
        <p:txBody>
          <a:bodyPr>
            <a:normAutofit/>
          </a:bodyPr>
          <a:lstStyle/>
          <a:p>
            <a:r>
              <a:rPr lang="en-US" sz="3200" dirty="0" smtClean="0"/>
              <a:t>Change in knowledge or status</a:t>
            </a:r>
          </a:p>
          <a:p>
            <a:pPr lvl="1"/>
            <a:r>
              <a:rPr lang="en-US" sz="2800" dirty="0" smtClean="0"/>
              <a:t>Over time</a:t>
            </a:r>
          </a:p>
          <a:p>
            <a:pPr lvl="1"/>
            <a:r>
              <a:rPr lang="en-US" sz="2800" dirty="0" smtClean="0"/>
              <a:t>After an interaction</a:t>
            </a:r>
          </a:p>
          <a:p>
            <a:r>
              <a:rPr lang="en-US" sz="3200" dirty="0" smtClean="0"/>
              <a:t>Survey – ask about knowledge level before and after</a:t>
            </a:r>
          </a:p>
          <a:p>
            <a:r>
              <a:rPr lang="en-US" sz="3200" dirty="0" smtClean="0"/>
              <a:t>Pre- and post-tests</a:t>
            </a:r>
          </a:p>
          <a:p>
            <a:r>
              <a:rPr lang="en-US" sz="3200" dirty="0" smtClean="0"/>
              <a:t>Indirect measures</a:t>
            </a:r>
          </a:p>
          <a:p>
            <a:pPr lvl="1"/>
            <a:r>
              <a:rPr lang="en-US" sz="2800" dirty="0" smtClean="0"/>
              <a:t>Number of people reached</a:t>
            </a:r>
          </a:p>
          <a:p>
            <a:pPr lvl="1"/>
            <a:r>
              <a:rPr lang="en-US" sz="2800" dirty="0" smtClean="0"/>
              <a:t>Use</a:t>
            </a:r>
            <a:endParaRPr lang="en-US" sz="2800"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22</a:t>
            </a:fld>
            <a:endParaRPr lang="en-US"/>
          </a:p>
        </p:txBody>
      </p:sp>
    </p:spTree>
    <p:extLst>
      <p:ext uri="{BB962C8B-B14F-4D97-AF65-F5344CB8AC3E}">
        <p14:creationId xmlns:p14="http://schemas.microsoft.com/office/powerpoint/2010/main" val="148416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1643804"/>
            <a:ext cx="5865430" cy="2808392"/>
          </a:xfrm>
        </p:spPr>
        <p:txBody>
          <a:bodyPr/>
          <a:lstStyle/>
          <a:p>
            <a:pPr algn="ctr"/>
            <a:r>
              <a:rPr lang="en-US" dirty="0" smtClean="0"/>
              <a:t>Additional data analysis strategies</a:t>
            </a:r>
            <a:endParaRPr lang="en-US"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23</a:t>
            </a:fld>
            <a:endParaRPr lang="en-US"/>
          </a:p>
        </p:txBody>
      </p:sp>
    </p:spTree>
    <p:extLst>
      <p:ext uri="{BB962C8B-B14F-4D97-AF65-F5344CB8AC3E}">
        <p14:creationId xmlns:p14="http://schemas.microsoft.com/office/powerpoint/2010/main" val="29729358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Mechanics</a:t>
            </a:r>
            <a:endParaRPr lang="en-US" dirty="0"/>
          </a:p>
        </p:txBody>
      </p:sp>
      <p:sp>
        <p:nvSpPr>
          <p:cNvPr id="3" name="Content Placeholder 2"/>
          <p:cNvSpPr>
            <a:spLocks noGrp="1"/>
          </p:cNvSpPr>
          <p:nvPr>
            <p:ph idx="1"/>
          </p:nvPr>
        </p:nvSpPr>
        <p:spPr/>
        <p:txBody>
          <a:bodyPr>
            <a:normAutofit/>
          </a:bodyPr>
          <a:lstStyle/>
          <a:p>
            <a:r>
              <a:rPr lang="en-US" sz="3200" dirty="0" smtClean="0"/>
              <a:t>Code qualitative data to make it </a:t>
            </a:r>
            <a:r>
              <a:rPr lang="en-US" sz="3200" dirty="0" err="1" smtClean="0"/>
              <a:t>processable</a:t>
            </a:r>
            <a:endParaRPr lang="en-US" sz="3200" dirty="0" smtClean="0"/>
          </a:p>
          <a:p>
            <a:r>
              <a:rPr lang="en-US" sz="3200" dirty="0" smtClean="0"/>
              <a:t>Make sure you pick a representative and consistent sample</a:t>
            </a:r>
          </a:p>
          <a:p>
            <a:r>
              <a:rPr lang="en-US" sz="3200" dirty="0" smtClean="0"/>
              <a:t>Extrapolate based on known data when you need to</a:t>
            </a:r>
          </a:p>
          <a:p>
            <a:r>
              <a:rPr lang="en-US" sz="3200" dirty="0" smtClean="0"/>
              <a:t>ALWAYS do a sanity check</a:t>
            </a:r>
          </a:p>
          <a:p>
            <a:r>
              <a:rPr lang="en-US" sz="3200" dirty="0" smtClean="0"/>
              <a:t>Spreadsheets are your friend</a:t>
            </a:r>
            <a:endParaRPr lang="en-US" sz="3200"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24</a:t>
            </a:fld>
            <a:endParaRPr lang="en-US"/>
          </a:p>
        </p:txBody>
      </p:sp>
    </p:spTree>
    <p:extLst>
      <p:ext uri="{BB962C8B-B14F-4D97-AF65-F5344CB8AC3E}">
        <p14:creationId xmlns:p14="http://schemas.microsoft.com/office/powerpoint/2010/main" val="36413320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advice</a:t>
            </a:r>
            <a:endParaRPr lang="en-US" dirty="0"/>
          </a:p>
        </p:txBody>
      </p:sp>
      <p:sp>
        <p:nvSpPr>
          <p:cNvPr id="3" name="Content Placeholder 2"/>
          <p:cNvSpPr>
            <a:spLocks noGrp="1"/>
          </p:cNvSpPr>
          <p:nvPr>
            <p:ph idx="1"/>
          </p:nvPr>
        </p:nvSpPr>
        <p:spPr>
          <a:xfrm>
            <a:off x="457200" y="1563069"/>
            <a:ext cx="7620000" cy="5021385"/>
          </a:xfrm>
        </p:spPr>
        <p:txBody>
          <a:bodyPr>
            <a:normAutofit/>
          </a:bodyPr>
          <a:lstStyle/>
          <a:p>
            <a:r>
              <a:rPr lang="en-US" sz="2800" dirty="0" smtClean="0"/>
              <a:t>Context is key</a:t>
            </a:r>
          </a:p>
          <a:p>
            <a:r>
              <a:rPr lang="en-US" sz="2800" dirty="0" smtClean="0"/>
              <a:t>Don’t be paralyzed by a perceived need for perfection</a:t>
            </a:r>
          </a:p>
          <a:p>
            <a:r>
              <a:rPr lang="en-US" sz="2800" dirty="0" smtClean="0"/>
              <a:t>Know your basic analysis plans before you collect/identify data</a:t>
            </a:r>
          </a:p>
          <a:p>
            <a:r>
              <a:rPr lang="en-US" sz="2800" dirty="0" smtClean="0"/>
              <a:t>Utilize pilot projects to generate data where there is </a:t>
            </a:r>
            <a:r>
              <a:rPr lang="en-US" sz="2800" dirty="0" smtClean="0"/>
              <a:t>none</a:t>
            </a:r>
          </a:p>
          <a:p>
            <a:r>
              <a:rPr lang="en-US" sz="2800" dirty="0" smtClean="0"/>
              <a:t>Use </a:t>
            </a:r>
            <a:r>
              <a:rPr lang="en-US" sz="2800" dirty="0" smtClean="0"/>
              <a:t>the right tool for the job</a:t>
            </a:r>
          </a:p>
          <a:p>
            <a:r>
              <a:rPr lang="en-US" sz="2800" dirty="0" smtClean="0"/>
              <a:t>Document your </a:t>
            </a:r>
            <a:r>
              <a:rPr lang="en-US" sz="2800" dirty="0"/>
              <a:t>assumptions</a:t>
            </a:r>
          </a:p>
          <a:p>
            <a:r>
              <a:rPr lang="en-US" sz="2800" dirty="0"/>
              <a:t>It’s OK to use “napkin math”</a:t>
            </a:r>
          </a:p>
          <a:p>
            <a:endParaRPr lang="en-US" sz="2800" dirty="0" smtClean="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25</a:t>
            </a:fld>
            <a:endParaRPr lang="en-US"/>
          </a:p>
        </p:txBody>
      </p:sp>
    </p:spTree>
    <p:extLst>
      <p:ext uri="{BB962C8B-B14F-4D97-AF65-F5344CB8AC3E}">
        <p14:creationId xmlns:p14="http://schemas.microsoft.com/office/powerpoint/2010/main" val="9549367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1652267"/>
            <a:ext cx="5865430" cy="3593698"/>
          </a:xfrm>
        </p:spPr>
        <p:txBody>
          <a:bodyPr/>
          <a:lstStyle/>
          <a:p>
            <a:pPr algn="ctr"/>
            <a:r>
              <a:rPr lang="en-US" dirty="0" smtClean="0"/>
              <a:t>Get in the habit of collecting data.</a:t>
            </a:r>
            <a:br>
              <a:rPr lang="en-US" dirty="0" smtClean="0"/>
            </a:br>
            <a:r>
              <a:rPr lang="en-US" dirty="0"/>
              <a:t/>
            </a:r>
            <a:br>
              <a:rPr lang="en-US" dirty="0"/>
            </a:br>
            <a:r>
              <a:rPr lang="en-US" dirty="0" smtClean="0"/>
              <a:t>It will make your next decision easier.</a:t>
            </a:r>
            <a:endParaRPr lang="en-US"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26</a:t>
            </a:fld>
            <a:endParaRPr lang="en-US"/>
          </a:p>
        </p:txBody>
      </p:sp>
    </p:spTree>
    <p:extLst>
      <p:ext uri="{BB962C8B-B14F-4D97-AF65-F5344CB8AC3E}">
        <p14:creationId xmlns:p14="http://schemas.microsoft.com/office/powerpoint/2010/main" val="24277149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1181069"/>
            <a:ext cx="5865430" cy="2912101"/>
          </a:xfrm>
        </p:spPr>
        <p:txBody>
          <a:bodyPr/>
          <a:lstStyle/>
          <a:p>
            <a:pPr algn="ctr"/>
            <a:r>
              <a:rPr lang="en-US" dirty="0" smtClean="0"/>
              <a:t>Thank you!</a:t>
            </a:r>
            <a:br>
              <a:rPr lang="en-US" dirty="0" smtClean="0"/>
            </a:br>
            <a:r>
              <a:rPr lang="en-US" dirty="0"/>
              <a:t/>
            </a:r>
            <a:br>
              <a:rPr lang="en-US" dirty="0"/>
            </a:br>
            <a:r>
              <a:rPr lang="en-US" dirty="0" smtClean="0"/>
              <a:t>Questions and discussion</a:t>
            </a:r>
            <a:endParaRPr lang="en-US" dirty="0"/>
          </a:p>
        </p:txBody>
      </p:sp>
      <p:sp>
        <p:nvSpPr>
          <p:cNvPr id="5" name="TextBox 4"/>
          <p:cNvSpPr txBox="1"/>
          <p:nvPr/>
        </p:nvSpPr>
        <p:spPr>
          <a:xfrm>
            <a:off x="966106" y="4637898"/>
            <a:ext cx="6433067" cy="523220"/>
          </a:xfrm>
          <a:prstGeom prst="rect">
            <a:avLst/>
          </a:prstGeom>
          <a:noFill/>
        </p:spPr>
        <p:txBody>
          <a:bodyPr wrap="square" rtlCol="0">
            <a:spAutoFit/>
          </a:bodyPr>
          <a:lstStyle/>
          <a:p>
            <a:pPr algn="ctr"/>
            <a:r>
              <a:rPr lang="en-US" sz="2800" dirty="0" err="1" smtClean="0"/>
              <a:t>jennriley@unc.edu</a:t>
            </a:r>
            <a:endParaRPr lang="en-US" sz="2800"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27</a:t>
            </a:fld>
            <a:endParaRPr lang="en-US"/>
          </a:p>
        </p:txBody>
      </p:sp>
    </p:spTree>
    <p:extLst>
      <p:ext uri="{BB962C8B-B14F-4D97-AF65-F5344CB8AC3E}">
        <p14:creationId xmlns:p14="http://schemas.microsoft.com/office/powerpoint/2010/main" val="3072154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2317004"/>
            <a:ext cx="5865430" cy="2246329"/>
          </a:xfrm>
        </p:spPr>
        <p:txBody>
          <a:bodyPr/>
          <a:lstStyle/>
          <a:p>
            <a:pPr algn="ctr"/>
            <a:r>
              <a:rPr lang="en-US" dirty="0" smtClean="0"/>
              <a:t>“The plural of anecdote is not data.”</a:t>
            </a:r>
            <a:endParaRPr lang="en-US" dirty="0"/>
          </a:p>
        </p:txBody>
      </p:sp>
      <p:sp>
        <p:nvSpPr>
          <p:cNvPr id="5" name="TextBox 4"/>
          <p:cNvSpPr txBox="1"/>
          <p:nvPr/>
        </p:nvSpPr>
        <p:spPr>
          <a:xfrm>
            <a:off x="1932682" y="6309222"/>
            <a:ext cx="6433067" cy="369332"/>
          </a:xfrm>
          <a:prstGeom prst="rect">
            <a:avLst/>
          </a:prstGeom>
          <a:noFill/>
        </p:spPr>
        <p:txBody>
          <a:bodyPr wrap="square" rtlCol="0">
            <a:spAutoFit/>
          </a:bodyPr>
          <a:lstStyle/>
          <a:p>
            <a:pPr algn="r"/>
            <a:r>
              <a:rPr lang="en-US" dirty="0" smtClean="0"/>
              <a:t>After a quote with the opposite meaning, by Raymond </a:t>
            </a:r>
            <a:r>
              <a:rPr lang="en-US" dirty="0" err="1" smtClean="0"/>
              <a:t>Wolfiger</a:t>
            </a:r>
            <a:r>
              <a:rPr lang="en-US" dirty="0" smtClean="0"/>
              <a:t>.</a:t>
            </a:r>
            <a:endParaRPr lang="en-US"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3</a:t>
            </a:fld>
            <a:endParaRPr lang="en-US"/>
          </a:p>
        </p:txBody>
      </p:sp>
      <p:sp>
        <p:nvSpPr>
          <p:cNvPr id="10" name="TextBox 9"/>
          <p:cNvSpPr txBox="1"/>
          <p:nvPr/>
        </p:nvSpPr>
        <p:spPr>
          <a:xfrm>
            <a:off x="1932682" y="5968038"/>
            <a:ext cx="6433067" cy="369332"/>
          </a:xfrm>
          <a:prstGeom prst="rect">
            <a:avLst/>
          </a:prstGeom>
          <a:noFill/>
        </p:spPr>
        <p:txBody>
          <a:bodyPr wrap="square" rtlCol="0">
            <a:spAutoFit/>
          </a:bodyPr>
          <a:lstStyle/>
          <a:p>
            <a:pPr algn="r"/>
            <a:r>
              <a:rPr lang="en-US" dirty="0" smtClean="0"/>
              <a:t>Sometimes attributed to Frank </a:t>
            </a:r>
            <a:r>
              <a:rPr lang="en-US" dirty="0" err="1" smtClean="0"/>
              <a:t>Kotsonis</a:t>
            </a:r>
            <a:r>
              <a:rPr lang="en-US" dirty="0" smtClean="0"/>
              <a:t>.</a:t>
            </a:r>
            <a:endParaRPr lang="en-US" dirty="0"/>
          </a:p>
        </p:txBody>
      </p:sp>
    </p:spTree>
    <p:extLst>
      <p:ext uri="{BB962C8B-B14F-4D97-AF65-F5344CB8AC3E}">
        <p14:creationId xmlns:p14="http://schemas.microsoft.com/office/powerpoint/2010/main" val="34790590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1643804"/>
            <a:ext cx="5865430" cy="2808392"/>
          </a:xfrm>
        </p:spPr>
        <p:txBody>
          <a:bodyPr/>
          <a:lstStyle/>
          <a:p>
            <a:pPr algn="ctr"/>
            <a:r>
              <a:rPr lang="en-US" dirty="0" smtClean="0"/>
              <a:t>“There are three kinds of lies – lies, damned lies, and statistics.”</a:t>
            </a:r>
            <a:endParaRPr lang="en-US" dirty="0"/>
          </a:p>
        </p:txBody>
      </p:sp>
      <p:sp>
        <p:nvSpPr>
          <p:cNvPr id="5" name="TextBox 4"/>
          <p:cNvSpPr txBox="1"/>
          <p:nvPr/>
        </p:nvSpPr>
        <p:spPr>
          <a:xfrm>
            <a:off x="1932682" y="6309222"/>
            <a:ext cx="6433067" cy="369332"/>
          </a:xfrm>
          <a:prstGeom prst="rect">
            <a:avLst/>
          </a:prstGeom>
          <a:noFill/>
        </p:spPr>
        <p:txBody>
          <a:bodyPr wrap="square" rtlCol="0">
            <a:spAutoFit/>
          </a:bodyPr>
          <a:lstStyle/>
          <a:p>
            <a:pPr algn="r"/>
            <a:r>
              <a:rPr lang="en-US" dirty="0" smtClean="0"/>
              <a:t>Mark Twain, perhaps after Benjamin Disraeli.</a:t>
            </a:r>
            <a:endParaRPr lang="en-US"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4</a:t>
            </a:fld>
            <a:endParaRPr lang="en-US"/>
          </a:p>
        </p:txBody>
      </p:sp>
    </p:spTree>
    <p:extLst>
      <p:ext uri="{BB962C8B-B14F-4D97-AF65-F5344CB8AC3E}">
        <p14:creationId xmlns:p14="http://schemas.microsoft.com/office/powerpoint/2010/main" val="19267579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3774"/>
            <a:ext cx="7620000" cy="1143000"/>
          </a:xfrm>
        </p:spPr>
        <p:txBody>
          <a:bodyPr/>
          <a:lstStyle/>
          <a:p>
            <a:r>
              <a:rPr lang="en-US" dirty="0" smtClean="0"/>
              <a:t>Using data for planning library operations</a:t>
            </a:r>
            <a:endParaRPr lang="en-US"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5</a:t>
            </a:fld>
            <a:endParaRPr lang="en-US"/>
          </a:p>
        </p:txBody>
      </p:sp>
      <p:sp>
        <p:nvSpPr>
          <p:cNvPr id="7" name="TextBox 6"/>
          <p:cNvSpPr txBox="1"/>
          <p:nvPr/>
        </p:nvSpPr>
        <p:spPr>
          <a:xfrm>
            <a:off x="623899" y="2093892"/>
            <a:ext cx="3119488" cy="954107"/>
          </a:xfrm>
          <a:prstGeom prst="rect">
            <a:avLst/>
          </a:prstGeom>
          <a:noFill/>
        </p:spPr>
        <p:txBody>
          <a:bodyPr wrap="square" rtlCol="0">
            <a:spAutoFit/>
          </a:bodyPr>
          <a:lstStyle/>
          <a:p>
            <a:pPr algn="ctr"/>
            <a:r>
              <a:rPr lang="en-US" sz="2800" dirty="0" smtClean="0"/>
              <a:t>Existence/hours of service points</a:t>
            </a:r>
            <a:endParaRPr lang="en-US" sz="2800" dirty="0"/>
          </a:p>
        </p:txBody>
      </p:sp>
      <p:sp>
        <p:nvSpPr>
          <p:cNvPr id="8" name="TextBox 7"/>
          <p:cNvSpPr txBox="1"/>
          <p:nvPr/>
        </p:nvSpPr>
        <p:spPr>
          <a:xfrm>
            <a:off x="623899" y="3303335"/>
            <a:ext cx="3119488" cy="1815882"/>
          </a:xfrm>
          <a:prstGeom prst="rect">
            <a:avLst/>
          </a:prstGeom>
          <a:noFill/>
        </p:spPr>
        <p:txBody>
          <a:bodyPr wrap="square" rtlCol="0">
            <a:spAutoFit/>
          </a:bodyPr>
          <a:lstStyle/>
          <a:p>
            <a:pPr algn="ctr"/>
            <a:r>
              <a:rPr lang="en-US" sz="2800" dirty="0" smtClean="0"/>
              <a:t>Materials to buy/license/accept/digitize/keep/preserve	</a:t>
            </a:r>
            <a:endParaRPr lang="en-US" sz="2800" dirty="0"/>
          </a:p>
        </p:txBody>
      </p:sp>
      <p:sp>
        <p:nvSpPr>
          <p:cNvPr id="9" name="TextBox 8"/>
          <p:cNvSpPr txBox="1"/>
          <p:nvPr/>
        </p:nvSpPr>
        <p:spPr>
          <a:xfrm>
            <a:off x="4385991" y="1870423"/>
            <a:ext cx="3119488" cy="1384995"/>
          </a:xfrm>
          <a:prstGeom prst="rect">
            <a:avLst/>
          </a:prstGeom>
          <a:noFill/>
        </p:spPr>
        <p:txBody>
          <a:bodyPr wrap="square" rtlCol="0">
            <a:spAutoFit/>
          </a:bodyPr>
          <a:lstStyle/>
          <a:p>
            <a:pPr algn="ctr"/>
            <a:r>
              <a:rPr lang="en-US" sz="2800" dirty="0" smtClean="0"/>
              <a:t>Designing web sites and other online resources</a:t>
            </a:r>
            <a:endParaRPr lang="en-US" sz="2800" dirty="0"/>
          </a:p>
        </p:txBody>
      </p:sp>
      <p:sp>
        <p:nvSpPr>
          <p:cNvPr id="10" name="TextBox 9"/>
          <p:cNvSpPr txBox="1"/>
          <p:nvPr/>
        </p:nvSpPr>
        <p:spPr>
          <a:xfrm>
            <a:off x="4385991" y="3516853"/>
            <a:ext cx="3119488" cy="1384995"/>
          </a:xfrm>
          <a:prstGeom prst="rect">
            <a:avLst/>
          </a:prstGeom>
          <a:noFill/>
        </p:spPr>
        <p:txBody>
          <a:bodyPr wrap="square" rtlCol="0">
            <a:spAutoFit/>
          </a:bodyPr>
          <a:lstStyle/>
          <a:p>
            <a:pPr algn="ctr"/>
            <a:r>
              <a:rPr lang="en-US" sz="2800" dirty="0" smtClean="0"/>
              <a:t>Effectiveness of/satisfaction with procedures/services</a:t>
            </a:r>
            <a:endParaRPr lang="en-US" sz="2800" dirty="0"/>
          </a:p>
        </p:txBody>
      </p:sp>
      <p:sp>
        <p:nvSpPr>
          <p:cNvPr id="12" name="TextBox 11"/>
          <p:cNvSpPr txBox="1"/>
          <p:nvPr/>
        </p:nvSpPr>
        <p:spPr>
          <a:xfrm>
            <a:off x="623899" y="5369492"/>
            <a:ext cx="3119488" cy="954107"/>
          </a:xfrm>
          <a:prstGeom prst="rect">
            <a:avLst/>
          </a:prstGeom>
          <a:noFill/>
        </p:spPr>
        <p:txBody>
          <a:bodyPr wrap="square" rtlCol="0">
            <a:spAutoFit/>
          </a:bodyPr>
          <a:lstStyle/>
          <a:p>
            <a:pPr algn="ctr"/>
            <a:r>
              <a:rPr lang="en-US" sz="2800" dirty="0" smtClean="0"/>
              <a:t>Evaluating a pilot service or project</a:t>
            </a:r>
            <a:endParaRPr lang="en-US" sz="2800" dirty="0"/>
          </a:p>
        </p:txBody>
      </p:sp>
      <p:sp>
        <p:nvSpPr>
          <p:cNvPr id="13" name="TextBox 12"/>
          <p:cNvSpPr txBox="1"/>
          <p:nvPr/>
        </p:nvSpPr>
        <p:spPr>
          <a:xfrm>
            <a:off x="4385991" y="5369492"/>
            <a:ext cx="3119488" cy="954107"/>
          </a:xfrm>
          <a:prstGeom prst="rect">
            <a:avLst/>
          </a:prstGeom>
          <a:noFill/>
        </p:spPr>
        <p:txBody>
          <a:bodyPr wrap="square" rtlCol="0">
            <a:spAutoFit/>
          </a:bodyPr>
          <a:lstStyle/>
          <a:p>
            <a:pPr algn="ctr"/>
            <a:r>
              <a:rPr lang="en-US" sz="2800" dirty="0" smtClean="0"/>
              <a:t>Projecting future expenditures</a:t>
            </a:r>
            <a:endParaRPr lang="en-US" sz="2800" dirty="0"/>
          </a:p>
        </p:txBody>
      </p:sp>
    </p:spTree>
    <p:extLst>
      <p:ext uri="{BB962C8B-B14F-4D97-AF65-F5344CB8AC3E}">
        <p14:creationId xmlns:p14="http://schemas.microsoft.com/office/powerpoint/2010/main" val="423903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Both cost and value are key</a:t>
            </a:r>
            <a:endParaRPr lang="en-US" dirty="0"/>
          </a:p>
        </p:txBody>
      </p:sp>
      <p:sp>
        <p:nvSpPr>
          <p:cNvPr id="3" name="Content Placeholder 2"/>
          <p:cNvSpPr>
            <a:spLocks noGrp="1"/>
          </p:cNvSpPr>
          <p:nvPr>
            <p:ph idx="1"/>
          </p:nvPr>
        </p:nvSpPr>
        <p:spPr>
          <a:xfrm>
            <a:off x="457200" y="1421928"/>
            <a:ext cx="7620000" cy="3063127"/>
          </a:xfrm>
        </p:spPr>
        <p:txBody>
          <a:bodyPr>
            <a:noAutofit/>
          </a:bodyPr>
          <a:lstStyle/>
          <a:p>
            <a:pPr marL="114300" indent="0">
              <a:buNone/>
            </a:pPr>
            <a:r>
              <a:rPr lang="en-US" sz="3200" dirty="0" smtClean="0"/>
              <a:t>ALCTS Heads </a:t>
            </a:r>
            <a:r>
              <a:rPr lang="en-US" sz="3200" dirty="0"/>
              <a:t>of Technical Services in Large </a:t>
            </a:r>
            <a:r>
              <a:rPr lang="en-US" sz="3200" dirty="0" smtClean="0"/>
              <a:t>Research </a:t>
            </a:r>
            <a:r>
              <a:rPr lang="en-US" sz="3200" dirty="0"/>
              <a:t>Libraries Interest Group, Task Force on Cost/Value </a:t>
            </a:r>
            <a:r>
              <a:rPr lang="en-US" sz="3200" dirty="0" smtClean="0"/>
              <a:t>Assessment </a:t>
            </a:r>
            <a:r>
              <a:rPr lang="en-US" sz="3200" dirty="0"/>
              <a:t>of Bibliographic </a:t>
            </a:r>
            <a:r>
              <a:rPr lang="en-US" sz="3200" dirty="0" smtClean="0"/>
              <a:t>Control (2010)</a:t>
            </a:r>
          </a:p>
          <a:p>
            <a:pPr marL="114300" indent="0">
              <a:buNone/>
            </a:pPr>
            <a:endParaRPr lang="en-US" sz="800" dirty="0"/>
          </a:p>
          <a:p>
            <a:pPr marL="114300" indent="0" algn="ctr">
              <a:buNone/>
            </a:pPr>
            <a:r>
              <a:rPr lang="en-US" sz="3200" dirty="0" smtClean="0"/>
              <a:t>Proposes definitions of value for cataloging:</a:t>
            </a:r>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6</a:t>
            </a:fld>
            <a:endParaRPr lang="en-US"/>
          </a:p>
        </p:txBody>
      </p:sp>
      <p:sp>
        <p:nvSpPr>
          <p:cNvPr id="7" name="Content Placeholder 2"/>
          <p:cNvSpPr txBox="1">
            <a:spLocks/>
          </p:cNvSpPr>
          <p:nvPr/>
        </p:nvSpPr>
        <p:spPr>
          <a:xfrm>
            <a:off x="230805" y="2981147"/>
            <a:ext cx="7620000" cy="1274477"/>
          </a:xfrm>
          <a:prstGeom prst="rect">
            <a:avLst/>
          </a:prstGeom>
        </p:spPr>
        <p:txBody>
          <a:bodyPr vert="horz" lIns="91440" tIns="45720" rIns="91440" bIns="45720" rtlCol="0">
            <a:normAutofit/>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pPr marL="114300" indent="0">
              <a:buNone/>
            </a:pPr>
            <a:endParaRPr lang="en-US" dirty="0" smtClean="0"/>
          </a:p>
        </p:txBody>
      </p:sp>
      <p:sp>
        <p:nvSpPr>
          <p:cNvPr id="8" name="TextBox 7"/>
          <p:cNvSpPr txBox="1"/>
          <p:nvPr/>
        </p:nvSpPr>
        <p:spPr>
          <a:xfrm>
            <a:off x="230805" y="4485056"/>
            <a:ext cx="4069631" cy="1815882"/>
          </a:xfrm>
          <a:prstGeom prst="rect">
            <a:avLst/>
          </a:prstGeom>
          <a:noFill/>
        </p:spPr>
        <p:txBody>
          <a:bodyPr wrap="square" rtlCol="0">
            <a:spAutoFit/>
          </a:bodyPr>
          <a:lstStyle/>
          <a:p>
            <a:r>
              <a:rPr lang="en-US" sz="2800" dirty="0" smtClean="0"/>
              <a:t>Discovery success</a:t>
            </a:r>
          </a:p>
          <a:p>
            <a:r>
              <a:rPr lang="en-US" sz="2800" dirty="0" smtClean="0"/>
              <a:t>Use</a:t>
            </a:r>
          </a:p>
          <a:p>
            <a:r>
              <a:rPr lang="en-US" sz="2800" dirty="0" smtClean="0"/>
              <a:t>Display understanding</a:t>
            </a:r>
            <a:endParaRPr lang="en-US" sz="2800" dirty="0"/>
          </a:p>
          <a:p>
            <a:r>
              <a:rPr lang="en-US" sz="2800" dirty="0" smtClean="0"/>
              <a:t>Data interoperability</a:t>
            </a:r>
          </a:p>
        </p:txBody>
      </p:sp>
      <p:sp>
        <p:nvSpPr>
          <p:cNvPr id="9" name="TextBox 8"/>
          <p:cNvSpPr txBox="1"/>
          <p:nvPr/>
        </p:nvSpPr>
        <p:spPr>
          <a:xfrm>
            <a:off x="3832514" y="4657791"/>
            <a:ext cx="4667671" cy="1384995"/>
          </a:xfrm>
          <a:prstGeom prst="rect">
            <a:avLst/>
          </a:prstGeom>
          <a:noFill/>
        </p:spPr>
        <p:txBody>
          <a:bodyPr wrap="square" rtlCol="0">
            <a:spAutoFit/>
          </a:bodyPr>
          <a:lstStyle/>
          <a:p>
            <a:r>
              <a:rPr lang="en-US" sz="2800" dirty="0" smtClean="0"/>
              <a:t>Support for FRBR user tasks</a:t>
            </a:r>
          </a:p>
          <a:p>
            <a:r>
              <a:rPr lang="en-US" sz="2800" dirty="0" smtClean="0"/>
              <a:t>Throughput/timeliness</a:t>
            </a:r>
          </a:p>
          <a:p>
            <a:r>
              <a:rPr lang="en-US" sz="2800" dirty="0" smtClean="0"/>
              <a:t>Support administrative goals</a:t>
            </a:r>
          </a:p>
        </p:txBody>
      </p:sp>
    </p:spTree>
    <p:extLst>
      <p:ext uri="{BB962C8B-B14F-4D97-AF65-F5344CB8AC3E}">
        <p14:creationId xmlns:p14="http://schemas.microsoft.com/office/powerpoint/2010/main" val="355484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t>
            </a:r>
            <a:r>
              <a:rPr lang="en-US" dirty="0" smtClean="0"/>
              <a:t>xample studies</a:t>
            </a:r>
            <a:endParaRPr lang="en-US" dirty="0"/>
          </a:p>
        </p:txBody>
      </p:sp>
      <p:sp>
        <p:nvSpPr>
          <p:cNvPr id="3" name="Content Placeholder 2"/>
          <p:cNvSpPr>
            <a:spLocks noGrp="1"/>
          </p:cNvSpPr>
          <p:nvPr>
            <p:ph idx="1"/>
          </p:nvPr>
        </p:nvSpPr>
        <p:spPr>
          <a:xfrm>
            <a:off x="457200" y="1600200"/>
            <a:ext cx="7620000" cy="4048760"/>
          </a:xfrm>
        </p:spPr>
        <p:txBody>
          <a:bodyPr/>
          <a:lstStyle/>
          <a:p>
            <a:r>
              <a:rPr lang="en-US" sz="3600" dirty="0" smtClean="0"/>
              <a:t>By Joyce </a:t>
            </a:r>
            <a:r>
              <a:rPr lang="en-US" sz="3600" dirty="0" smtClean="0"/>
              <a:t>Chapman, then </a:t>
            </a:r>
            <a:r>
              <a:rPr lang="en-US" sz="3600" dirty="0" smtClean="0"/>
              <a:t>at North Carolina State University</a:t>
            </a:r>
          </a:p>
          <a:p>
            <a:pPr lvl="1"/>
            <a:r>
              <a:rPr lang="en-US" sz="3200" dirty="0" smtClean="0"/>
              <a:t>Benefits of manually enhanced metadata for images</a:t>
            </a:r>
          </a:p>
          <a:p>
            <a:pPr lvl="1"/>
            <a:r>
              <a:rPr lang="en-US" sz="3200" dirty="0" smtClean="0"/>
              <a:t>Comparing effort to utility for specific EAD elements</a:t>
            </a:r>
          </a:p>
          <a:p>
            <a:pPr lvl="1"/>
            <a:endParaRPr lang="en-US"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7</a:t>
            </a:fld>
            <a:endParaRPr lang="en-US"/>
          </a:p>
        </p:txBody>
      </p:sp>
      <p:sp>
        <p:nvSpPr>
          <p:cNvPr id="7" name="TextBox 6"/>
          <p:cNvSpPr txBox="1"/>
          <p:nvPr/>
        </p:nvSpPr>
        <p:spPr>
          <a:xfrm>
            <a:off x="155974" y="5168576"/>
            <a:ext cx="8132952" cy="1015663"/>
          </a:xfrm>
          <a:prstGeom prst="rect">
            <a:avLst/>
          </a:prstGeom>
          <a:noFill/>
        </p:spPr>
        <p:txBody>
          <a:bodyPr wrap="square" rtlCol="0">
            <a:spAutoFit/>
          </a:bodyPr>
          <a:lstStyle/>
          <a:p>
            <a:r>
              <a:rPr lang="en-US" sz="2000" dirty="0" smtClean="0"/>
              <a:t>See Chapman, Joyce. “Metrics &amp; Management: Cost &amp; value of metadata workflows.” SAA 2011. http://</a:t>
            </a:r>
            <a:r>
              <a:rPr lang="en-US" sz="2000" dirty="0" err="1" smtClean="0"/>
              <a:t>www.academia.edu</a:t>
            </a:r>
            <a:r>
              <a:rPr lang="en-US" sz="2000" dirty="0" smtClean="0"/>
              <a:t>/1708422/</a:t>
            </a:r>
            <a:r>
              <a:rPr lang="en-US" sz="2000" dirty="0" err="1" smtClean="0"/>
              <a:t>Return_on_Investment_Metadata_metrics_and_management</a:t>
            </a:r>
            <a:endParaRPr lang="en-US" sz="2000" dirty="0"/>
          </a:p>
        </p:txBody>
      </p:sp>
    </p:spTree>
    <p:extLst>
      <p:ext uri="{BB962C8B-B14F-4D97-AF65-F5344CB8AC3E}">
        <p14:creationId xmlns:p14="http://schemas.microsoft.com/office/powerpoint/2010/main" val="1458378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common analyses </a:t>
            </a:r>
            <a:endParaRPr lang="en-US" dirty="0"/>
          </a:p>
        </p:txBody>
      </p:sp>
      <p:sp>
        <p:nvSpPr>
          <p:cNvPr id="4" name="Date Placeholder 3"/>
          <p:cNvSpPr>
            <a:spLocks noGrp="1"/>
          </p:cNvSpPr>
          <p:nvPr>
            <p:ph type="dt" sz="half" idx="10"/>
          </p:nvPr>
        </p:nvSpPr>
        <p:spPr/>
        <p:txBody>
          <a:bodyPr/>
          <a:lstStyle/>
          <a:p>
            <a:r>
              <a:rPr lang="en-US" smtClean="0"/>
              <a:t>3/5/13</a:t>
            </a:r>
            <a:endParaRPr lang="en-US"/>
          </a:p>
        </p:txBody>
      </p:sp>
      <p:sp>
        <p:nvSpPr>
          <p:cNvPr id="5" name="Footer Placeholder 4"/>
          <p:cNvSpPr>
            <a:spLocks noGrp="1"/>
          </p:cNvSpPr>
          <p:nvPr>
            <p:ph type="ftr" sz="quarter" idx="11"/>
          </p:nvPr>
        </p:nvSpPr>
        <p:spPr/>
        <p:txBody>
          <a:bodyPr/>
          <a:lstStyle/>
          <a:p>
            <a:r>
              <a:rPr lang="en-US" smtClean="0"/>
              <a:t>SCELC Research Day</a:t>
            </a:r>
            <a:endParaRPr lang="en-US"/>
          </a:p>
        </p:txBody>
      </p:sp>
      <p:sp>
        <p:nvSpPr>
          <p:cNvPr id="6" name="Slide Number Placeholder 5"/>
          <p:cNvSpPr>
            <a:spLocks noGrp="1"/>
          </p:cNvSpPr>
          <p:nvPr>
            <p:ph type="sldNum" sz="quarter" idx="12"/>
          </p:nvPr>
        </p:nvSpPr>
        <p:spPr/>
        <p:txBody>
          <a:bodyPr/>
          <a:lstStyle/>
          <a:p>
            <a:fld id="{CF365ACD-B949-5642-B78A-DD37848E23D6}" type="slidenum">
              <a:rPr lang="en-US" smtClean="0"/>
              <a:t>8</a:t>
            </a:fld>
            <a:endParaRPr lang="en-US"/>
          </a:p>
        </p:txBody>
      </p:sp>
      <p:sp>
        <p:nvSpPr>
          <p:cNvPr id="7" name="TextBox 6"/>
          <p:cNvSpPr txBox="1"/>
          <p:nvPr/>
        </p:nvSpPr>
        <p:spPr>
          <a:xfrm>
            <a:off x="913563" y="2545486"/>
            <a:ext cx="2272771" cy="954107"/>
          </a:xfrm>
          <a:prstGeom prst="rect">
            <a:avLst/>
          </a:prstGeom>
          <a:noFill/>
        </p:spPr>
        <p:txBody>
          <a:bodyPr wrap="square" rtlCol="0">
            <a:spAutoFit/>
          </a:bodyPr>
          <a:lstStyle/>
          <a:p>
            <a:pPr algn="ctr"/>
            <a:r>
              <a:rPr lang="en-US" sz="2800" dirty="0" smtClean="0"/>
              <a:t>Cost per unit produced</a:t>
            </a:r>
            <a:endParaRPr lang="en-US" sz="2800" dirty="0"/>
          </a:p>
        </p:txBody>
      </p:sp>
      <p:sp>
        <p:nvSpPr>
          <p:cNvPr id="8" name="TextBox 7"/>
          <p:cNvSpPr txBox="1"/>
          <p:nvPr/>
        </p:nvSpPr>
        <p:spPr>
          <a:xfrm>
            <a:off x="4003623" y="3587177"/>
            <a:ext cx="3119488" cy="523220"/>
          </a:xfrm>
          <a:prstGeom prst="rect">
            <a:avLst/>
          </a:prstGeom>
          <a:noFill/>
        </p:spPr>
        <p:txBody>
          <a:bodyPr wrap="square" rtlCol="0">
            <a:spAutoFit/>
          </a:bodyPr>
          <a:lstStyle/>
          <a:p>
            <a:pPr algn="ctr"/>
            <a:r>
              <a:rPr lang="en-US" sz="2800" dirty="0" smtClean="0"/>
              <a:t>Change over time</a:t>
            </a:r>
            <a:endParaRPr lang="en-US" sz="2800" dirty="0"/>
          </a:p>
        </p:txBody>
      </p:sp>
      <p:sp>
        <p:nvSpPr>
          <p:cNvPr id="9" name="TextBox 8"/>
          <p:cNvSpPr txBox="1"/>
          <p:nvPr/>
        </p:nvSpPr>
        <p:spPr>
          <a:xfrm>
            <a:off x="4003623" y="4933695"/>
            <a:ext cx="3119488" cy="523220"/>
          </a:xfrm>
          <a:prstGeom prst="rect">
            <a:avLst/>
          </a:prstGeom>
          <a:noFill/>
        </p:spPr>
        <p:txBody>
          <a:bodyPr wrap="square" rtlCol="0">
            <a:spAutoFit/>
          </a:bodyPr>
          <a:lstStyle/>
          <a:p>
            <a:pPr algn="ctr"/>
            <a:r>
              <a:rPr lang="en-US" sz="2800" dirty="0"/>
              <a:t>E</a:t>
            </a:r>
            <a:r>
              <a:rPr lang="en-US" sz="2800" dirty="0" smtClean="0"/>
              <a:t>rror/problem rate</a:t>
            </a:r>
          </a:p>
        </p:txBody>
      </p:sp>
      <p:sp>
        <p:nvSpPr>
          <p:cNvPr id="10" name="TextBox 9"/>
          <p:cNvSpPr txBox="1"/>
          <p:nvPr/>
        </p:nvSpPr>
        <p:spPr>
          <a:xfrm>
            <a:off x="4003623" y="1907054"/>
            <a:ext cx="3119488" cy="954107"/>
          </a:xfrm>
          <a:prstGeom prst="rect">
            <a:avLst/>
          </a:prstGeom>
          <a:noFill/>
        </p:spPr>
        <p:txBody>
          <a:bodyPr wrap="square" rtlCol="0">
            <a:spAutoFit/>
          </a:bodyPr>
          <a:lstStyle/>
          <a:p>
            <a:pPr algn="ctr"/>
            <a:r>
              <a:rPr lang="en-US" sz="2800" dirty="0" smtClean="0"/>
              <a:t>Predicting impact of a change</a:t>
            </a:r>
            <a:endParaRPr lang="en-US" sz="2800" dirty="0"/>
          </a:p>
        </p:txBody>
      </p:sp>
      <p:sp>
        <p:nvSpPr>
          <p:cNvPr id="11" name="TextBox 10"/>
          <p:cNvSpPr txBox="1"/>
          <p:nvPr/>
        </p:nvSpPr>
        <p:spPr>
          <a:xfrm>
            <a:off x="483057" y="4235400"/>
            <a:ext cx="3119488" cy="954107"/>
          </a:xfrm>
          <a:prstGeom prst="rect">
            <a:avLst/>
          </a:prstGeom>
          <a:noFill/>
        </p:spPr>
        <p:txBody>
          <a:bodyPr wrap="square" rtlCol="0">
            <a:spAutoFit/>
          </a:bodyPr>
          <a:lstStyle/>
          <a:p>
            <a:pPr algn="ctr"/>
            <a:r>
              <a:rPr lang="en-US" sz="2800" dirty="0" smtClean="0"/>
              <a:t>Identifying unmet needs</a:t>
            </a:r>
            <a:endParaRPr lang="en-US" sz="2800" dirty="0"/>
          </a:p>
        </p:txBody>
      </p:sp>
    </p:spTree>
    <p:extLst>
      <p:ext uri="{BB962C8B-B14F-4D97-AF65-F5344CB8AC3E}">
        <p14:creationId xmlns:p14="http://schemas.microsoft.com/office/powerpoint/2010/main" val="3190009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4077" y="1643804"/>
            <a:ext cx="5865430" cy="2808392"/>
          </a:xfrm>
        </p:spPr>
        <p:txBody>
          <a:bodyPr/>
          <a:lstStyle/>
          <a:p>
            <a:pPr algn="ctr"/>
            <a:r>
              <a:rPr lang="en-US" dirty="0" smtClean="0"/>
              <a:t>Back to library scenarios</a:t>
            </a:r>
            <a:endParaRPr lang="en-US" dirty="0"/>
          </a:p>
        </p:txBody>
      </p:sp>
      <p:sp>
        <p:nvSpPr>
          <p:cNvPr id="6" name="Date Placeholder 5"/>
          <p:cNvSpPr>
            <a:spLocks noGrp="1"/>
          </p:cNvSpPr>
          <p:nvPr>
            <p:ph type="dt" sz="half" idx="10"/>
          </p:nvPr>
        </p:nvSpPr>
        <p:spPr/>
        <p:txBody>
          <a:bodyPr/>
          <a:lstStyle/>
          <a:p>
            <a:r>
              <a:rPr lang="en-US" smtClean="0"/>
              <a:t>3/5/13</a:t>
            </a:r>
            <a:endParaRPr lang="en-US"/>
          </a:p>
        </p:txBody>
      </p:sp>
      <p:sp>
        <p:nvSpPr>
          <p:cNvPr id="7" name="Footer Placeholder 6"/>
          <p:cNvSpPr>
            <a:spLocks noGrp="1"/>
          </p:cNvSpPr>
          <p:nvPr>
            <p:ph type="ftr" sz="quarter" idx="11"/>
          </p:nvPr>
        </p:nvSpPr>
        <p:spPr/>
        <p:txBody>
          <a:bodyPr/>
          <a:lstStyle/>
          <a:p>
            <a:r>
              <a:rPr lang="en-US" smtClean="0"/>
              <a:t>SCELC Research Day</a:t>
            </a:r>
            <a:endParaRPr lang="en-US"/>
          </a:p>
        </p:txBody>
      </p:sp>
      <p:sp>
        <p:nvSpPr>
          <p:cNvPr id="8" name="Slide Number Placeholder 7"/>
          <p:cNvSpPr>
            <a:spLocks noGrp="1"/>
          </p:cNvSpPr>
          <p:nvPr>
            <p:ph type="sldNum" sz="quarter" idx="12"/>
          </p:nvPr>
        </p:nvSpPr>
        <p:spPr/>
        <p:txBody>
          <a:bodyPr/>
          <a:lstStyle/>
          <a:p>
            <a:fld id="{CF365ACD-B949-5642-B78A-DD37848E23D6}" type="slidenum">
              <a:rPr lang="en-US" smtClean="0"/>
              <a:t>9</a:t>
            </a:fld>
            <a:endParaRPr lang="en-US"/>
          </a:p>
        </p:txBody>
      </p:sp>
    </p:spTree>
    <p:extLst>
      <p:ext uri="{BB962C8B-B14F-4D97-AF65-F5344CB8AC3E}">
        <p14:creationId xmlns:p14="http://schemas.microsoft.com/office/powerpoint/2010/main" val="25777793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4421</TotalTime>
  <Words>2439</Words>
  <Application>Microsoft Macintosh PowerPoint</Application>
  <PresentationFormat>On-screen Show (4:3)</PresentationFormat>
  <Paragraphs>405</Paragraphs>
  <Slides>27</Slides>
  <Notes>21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Adjacency</vt:lpstr>
      <vt:lpstr>Analyzing Data, Getting Results  Some practical, not-too-burdensome tips and tricks</vt:lpstr>
      <vt:lpstr>PowerPoint Presentation</vt:lpstr>
      <vt:lpstr>“The plural of anecdote is not data.”</vt:lpstr>
      <vt:lpstr>“There are three kinds of lies – lies, damned lies, and statistics.”</vt:lpstr>
      <vt:lpstr>Using data for planning library operations</vt:lpstr>
      <vt:lpstr>Both cost and value are key</vt:lpstr>
      <vt:lpstr>Example studies</vt:lpstr>
      <vt:lpstr>Some common analyses </vt:lpstr>
      <vt:lpstr>Back to library scenarios</vt:lpstr>
      <vt:lpstr>Existence/hours of service points</vt:lpstr>
      <vt:lpstr>Materials to buy/license/accept/digitize/keep/preserve</vt:lpstr>
      <vt:lpstr>Evaluating a pilot service or project</vt:lpstr>
      <vt:lpstr>Designing web sites and other online resources</vt:lpstr>
      <vt:lpstr>Effectiveness of/satisfaction with procedures/services</vt:lpstr>
      <vt:lpstr>Projecting future expenditures</vt:lpstr>
      <vt:lpstr>Strategies for getting data that can be analyzed</vt:lpstr>
      <vt:lpstr>Tracking use</vt:lpstr>
      <vt:lpstr>Tracking time</vt:lpstr>
      <vt:lpstr>Calculating costs</vt:lpstr>
      <vt:lpstr>Calculating error rates</vt:lpstr>
      <vt:lpstr>Categorization</vt:lpstr>
      <vt:lpstr>Calculating benefit</vt:lpstr>
      <vt:lpstr>Additional data analysis strategies</vt:lpstr>
      <vt:lpstr>Mechanics</vt:lpstr>
      <vt:lpstr>More advice</vt:lpstr>
      <vt:lpstr>Get in the habit of collecting data.  It will make your next decision easier.</vt:lpstr>
      <vt:lpstr>Thank you!  Questions and discussion</vt:lpstr>
    </vt:vector>
  </TitlesOfParts>
  <Company>UNC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 Riley</dc:creator>
  <cp:lastModifiedBy>Jenn Riley</cp:lastModifiedBy>
  <cp:revision>53</cp:revision>
  <dcterms:created xsi:type="dcterms:W3CDTF">2013-03-01T23:48:10Z</dcterms:created>
  <dcterms:modified xsi:type="dcterms:W3CDTF">2013-03-05T05:48:55Z</dcterms:modified>
</cp:coreProperties>
</file>