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46"/>
  </p:notesMasterIdLst>
  <p:handoutMasterIdLst>
    <p:handoutMasterId r:id="rId47"/>
  </p:handoutMasterIdLst>
  <p:sldIdLst>
    <p:sldId id="309" r:id="rId2"/>
    <p:sldId id="256" r:id="rId3"/>
    <p:sldId id="258" r:id="rId4"/>
    <p:sldId id="259" r:id="rId5"/>
    <p:sldId id="261" r:id="rId6"/>
    <p:sldId id="262" r:id="rId7"/>
    <p:sldId id="269" r:id="rId8"/>
    <p:sldId id="266" r:id="rId9"/>
    <p:sldId id="270" r:id="rId10"/>
    <p:sldId id="267" r:id="rId11"/>
    <p:sldId id="268" r:id="rId12"/>
    <p:sldId id="310" r:id="rId13"/>
    <p:sldId id="284" r:id="rId14"/>
    <p:sldId id="280" r:id="rId15"/>
    <p:sldId id="260" r:id="rId16"/>
    <p:sldId id="282" r:id="rId17"/>
    <p:sldId id="283" r:id="rId18"/>
    <p:sldId id="273" r:id="rId19"/>
    <p:sldId id="274" r:id="rId20"/>
    <p:sldId id="278" r:id="rId21"/>
    <p:sldId id="286" r:id="rId22"/>
    <p:sldId id="308" r:id="rId23"/>
    <p:sldId id="303" r:id="rId24"/>
    <p:sldId id="275" r:id="rId25"/>
    <p:sldId id="287" r:id="rId26"/>
    <p:sldId id="288" r:id="rId27"/>
    <p:sldId id="305" r:id="rId28"/>
    <p:sldId id="289" r:id="rId29"/>
    <p:sldId id="290" r:id="rId30"/>
    <p:sldId id="307" r:id="rId31"/>
    <p:sldId id="292" r:id="rId32"/>
    <p:sldId id="293" r:id="rId33"/>
    <p:sldId id="291" r:id="rId34"/>
    <p:sldId id="297" r:id="rId35"/>
    <p:sldId id="298" r:id="rId36"/>
    <p:sldId id="299" r:id="rId37"/>
    <p:sldId id="300" r:id="rId38"/>
    <p:sldId id="301" r:id="rId39"/>
    <p:sldId id="302" r:id="rId40"/>
    <p:sldId id="279" r:id="rId41"/>
    <p:sldId id="296" r:id="rId42"/>
    <p:sldId id="272" r:id="rId43"/>
    <p:sldId id="295" r:id="rId44"/>
    <p:sldId id="257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F397-A5AA-CC4B-B541-B8D43EA573E2}" type="datetimeFigureOut">
              <a:rPr lang="en-US" smtClean="0"/>
              <a:t>6/16/12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5E79-B0D7-C649-88F4-C48CAC98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3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F7F0-3425-AE44-B172-40D270390BB7}" type="datetimeFigureOut">
              <a:rPr lang="en-US" smtClean="0"/>
              <a:t>6/16/12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8225-5B36-304C-9EF9-C3A2A660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8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B1BC9-DA6A-4E99-8831-EDBB90EC5994}" type="slidenum">
              <a:rPr lang="en-US"/>
              <a:pPr/>
              <a:t>5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4DD2-1605-42C2-A3A4-A595560EF106}" type="slidenum">
              <a:rPr lang="en-US"/>
              <a:pPr/>
              <a:t>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726E0-2396-457A-A2ED-B4A9F3C6B5BB}" type="slidenum">
              <a:rPr lang="en-US"/>
              <a:pPr/>
              <a:t>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point out:</a:t>
            </a:r>
          </a:p>
          <a:p>
            <a:r>
              <a:rPr lang="en-US" dirty="0" smtClean="0">
                <a:latin typeface="Georgia" charset="0"/>
              </a:rPr>
              <a:t>* Work and image in separate records</a:t>
            </a:r>
          </a:p>
          <a:p>
            <a:r>
              <a:rPr lang="en-US" dirty="0" smtClean="0">
                <a:latin typeface="Georgia" charset="0"/>
              </a:rPr>
              <a:t>*Separate elements for display and indexing values</a:t>
            </a:r>
          </a:p>
          <a:p>
            <a:r>
              <a:rPr lang="en-US" dirty="0" smtClean="0">
                <a:latin typeface="Georgia" charset="0"/>
              </a:rPr>
              <a:t>*Use of controlled vocabularies</a:t>
            </a:r>
          </a:p>
          <a:p>
            <a:r>
              <a:rPr lang="en-US" dirty="0" smtClean="0">
                <a:latin typeface="Georgia" charset="0"/>
              </a:rPr>
              <a:t>*Connections to research relevant to the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Facets:</a:t>
            </a:r>
          </a:p>
          <a:p>
            <a:r>
              <a:rPr lang="en-US" dirty="0" smtClean="0"/>
              <a:t>Associated concepts</a:t>
            </a:r>
          </a:p>
          <a:p>
            <a:r>
              <a:rPr lang="en-US" dirty="0" smtClean="0"/>
              <a:t>Physical attributes</a:t>
            </a:r>
          </a:p>
          <a:p>
            <a:r>
              <a:rPr lang="en-US" dirty="0" smtClean="0"/>
              <a:t>Styles and periods</a:t>
            </a:r>
          </a:p>
          <a:p>
            <a:r>
              <a:rPr lang="en-US" dirty="0" smtClean="0"/>
              <a:t>Agents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Objects</a:t>
            </a:r>
          </a:p>
          <a:p>
            <a:r>
              <a:rPr lang="en-US" dirty="0" smtClean="0"/>
              <a:t>Brand</a:t>
            </a:r>
            <a:r>
              <a:rPr lang="en-US" baseline="0" dirty="0" smtClean="0"/>
              <a:t> names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Mappings performed via XSLT, or a</a:t>
            </a:r>
            <a:r>
              <a:rPr lang="en-US" baseline="0" dirty="0" smtClean="0"/>
              <a:t> full programming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group discussion about these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SEI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6/20/2012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Ltjp4D" TargetMode="External"/><Relationship Id="rId3" Type="http://schemas.openxmlformats.org/officeDocument/2006/relationships/hyperlink" Target="http://bit.ly/MxWA0C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aweb.org/projects/vracore4/example026.html" TargetMode="External"/><Relationship Id="rId4" Type="http://schemas.openxmlformats.org/officeDocument/2006/relationships/image" Target="../media/image9.png"/><Relationship Id="rId5" Type="http://schemas.openxmlformats.org/officeDocument/2006/relationships/hyperlink" Target="file://localhost/Users/jlriley/Documents/presentations/sei201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etty.edu/research/publications/electronic_publications/cdwa/examples/15_greek_vase_amphora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ty.edu/research/publications/electronic_publications/intrometadata/crosswalks.html" TargetMode="Externa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nnriley@unc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 have printed handouts…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Download these copies:</a:t>
            </a:r>
          </a:p>
          <a:p>
            <a:pPr lvl="1"/>
            <a:r>
              <a:rPr lang="en-US" sz="3600" dirty="0">
                <a:hlinkClick r:id="rId2"/>
              </a:rPr>
              <a:t>http://bit.ly/</a:t>
            </a:r>
            <a:r>
              <a:rPr lang="en-US" sz="3600" dirty="0" smtClean="0">
                <a:hlinkClick r:id="rId2"/>
              </a:rPr>
              <a:t>Ltjp4D</a:t>
            </a:r>
            <a:r>
              <a:rPr lang="en-US" sz="3600" dirty="0" smtClean="0"/>
              <a:t> (</a:t>
            </a:r>
            <a:r>
              <a:rPr lang="en-US" sz="3600" dirty="0" smtClean="0"/>
              <a:t>Worksheet)</a:t>
            </a:r>
            <a:endParaRPr lang="en-US" sz="3600" dirty="0" smtClean="0"/>
          </a:p>
          <a:p>
            <a:pPr lvl="1"/>
            <a:r>
              <a:rPr lang="en-US" sz="3600" dirty="0">
                <a:hlinkClick r:id="rId3"/>
              </a:rPr>
              <a:t>http://bit.ly/</a:t>
            </a:r>
            <a:r>
              <a:rPr lang="en-US" sz="3600" dirty="0" smtClean="0">
                <a:hlinkClick r:id="rId3"/>
              </a:rPr>
              <a:t>MxWA0C</a:t>
            </a:r>
            <a:r>
              <a:rPr lang="en-US" sz="3600" dirty="0" smtClean="0"/>
              <a:t> (</a:t>
            </a:r>
            <a:r>
              <a:rPr lang="en-US" sz="3600" dirty="0" smtClean="0"/>
              <a:t>Reference)</a:t>
            </a:r>
            <a:endParaRPr lang="en-US" sz="36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7320" y="1844942"/>
            <a:ext cx="4059373" cy="120512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The lines between these types are rarely clear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91174" y="3598465"/>
            <a:ext cx="3657600" cy="133087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We’ll primarily talk about descriptive metadata </a:t>
            </a:r>
            <a:r>
              <a:rPr lang="en-US" dirty="0" smtClean="0"/>
              <a:t>this morning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2" y="274638"/>
            <a:ext cx="7620000" cy="909637"/>
          </a:xfrm>
        </p:spPr>
        <p:txBody>
          <a:bodyPr/>
          <a:lstStyle/>
          <a:p>
            <a:r>
              <a:rPr lang="en-US" sz="4000" dirty="0" smtClean="0"/>
              <a:t>And you also need to know about…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652" y="1184275"/>
            <a:ext cx="7010400" cy="5399088"/>
          </a:xfrm>
          <a:prstGeom prst="rect">
            <a:avLst/>
          </a:prstGeom>
          <a:noFill/>
          <a:ln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12" y="6583363"/>
            <a:ext cx="8629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/>
              <a:t>Chart </a:t>
            </a:r>
            <a:r>
              <a:rPr lang="en-US" sz="1200" i="1" dirty="0" smtClean="0"/>
              <a:t>by </a:t>
            </a:r>
            <a:r>
              <a:rPr lang="en-US" sz="1200" i="1" dirty="0" err="1" smtClean="0"/>
              <a:t>Elings</a:t>
            </a:r>
            <a:r>
              <a:rPr lang="en-US" sz="1200" i="1" dirty="0" smtClean="0"/>
              <a:t> &amp; </a:t>
            </a:r>
            <a:r>
              <a:rPr lang="en-US" sz="1200" i="1" dirty="0" err="1" smtClean="0"/>
              <a:t>Waibel</a:t>
            </a:r>
            <a:r>
              <a:rPr lang="en-US" sz="1200" i="1" dirty="0" smtClean="0"/>
              <a:t>, “Metadata </a:t>
            </a:r>
            <a:r>
              <a:rPr lang="en-US" sz="1200" i="1" dirty="0"/>
              <a:t>for </a:t>
            </a:r>
            <a:r>
              <a:rPr lang="en-US" sz="1200" i="1" dirty="0" smtClean="0"/>
              <a:t>All</a:t>
            </a:r>
            <a:r>
              <a:rPr lang="en-US" sz="1200" i="1" dirty="0"/>
              <a:t>”  &lt;http://</a:t>
            </a:r>
            <a:r>
              <a:rPr lang="en-US" sz="1200" i="1" dirty="0" err="1"/>
              <a:t>firstmonday.org</a:t>
            </a:r>
            <a:r>
              <a:rPr lang="en-US" sz="1200" i="1" dirty="0"/>
              <a:t>/</a:t>
            </a:r>
            <a:r>
              <a:rPr lang="en-US" sz="1200" i="1" dirty="0" err="1"/>
              <a:t>htbin</a:t>
            </a:r>
            <a:r>
              <a:rPr lang="en-US" sz="1200" i="1" dirty="0"/>
              <a:t>/</a:t>
            </a:r>
            <a:r>
              <a:rPr lang="en-US" sz="1200" i="1" dirty="0" err="1"/>
              <a:t>cgiwrap</a:t>
            </a:r>
            <a:r>
              <a:rPr lang="en-US" sz="1200" i="1" dirty="0"/>
              <a:t>/bin/</a:t>
            </a:r>
            <a:r>
              <a:rPr lang="en-US" sz="1200" i="1" dirty="0" err="1"/>
              <a:t>ojs</a:t>
            </a:r>
            <a:r>
              <a:rPr lang="en-US" sz="1200" i="1" dirty="0"/>
              <a:t>/</a:t>
            </a:r>
            <a:r>
              <a:rPr lang="en-US" sz="1200" i="1" dirty="0" err="1"/>
              <a:t>index.php</a:t>
            </a:r>
            <a:r>
              <a:rPr lang="en-US" sz="1200" i="1" dirty="0"/>
              <a:t>/</a:t>
            </a:r>
            <a:r>
              <a:rPr lang="en-US" sz="1200" i="1" dirty="0" err="1"/>
              <a:t>fm</a:t>
            </a:r>
            <a:r>
              <a:rPr lang="en-US" sz="1200" i="1" dirty="0"/>
              <a:t>/article/view/1628/</a:t>
            </a:r>
            <a:r>
              <a:rPr lang="en-US" sz="1200" i="1" dirty="0" smtClean="0"/>
              <a:t>1543&gt;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1593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5250"/>
            <a:ext cx="7620000" cy="1004888"/>
          </a:xfrm>
        </p:spPr>
        <p:txBody>
          <a:bodyPr/>
          <a:lstStyle/>
          <a:p>
            <a:r>
              <a:rPr lang="en-US" dirty="0" smtClean="0"/>
              <a:t>2 minutes on XML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1116808"/>
            <a:ext cx="7810500" cy="5574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08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Tie your choice of standards </a:t>
            </a:r>
            <a:r>
              <a:rPr lang="en-US" dirty="0" smtClean="0"/>
              <a:t>to </a:t>
            </a:r>
            <a:r>
              <a:rPr lang="en-US" dirty="0"/>
              <a:t>your purpose</a:t>
            </a:r>
          </a:p>
          <a:p>
            <a:pPr lvl="1"/>
            <a:r>
              <a:rPr lang="en-US" dirty="0"/>
              <a:t>Art images vs. documentary images</a:t>
            </a:r>
          </a:p>
          <a:p>
            <a:pPr lvl="1"/>
            <a:r>
              <a:rPr lang="en-US" dirty="0"/>
              <a:t>Pedagogical vs. </a:t>
            </a:r>
            <a:r>
              <a:rPr lang="en-US" dirty="0" smtClean="0"/>
              <a:t>museum </a:t>
            </a:r>
            <a:r>
              <a:rPr lang="en-US" dirty="0"/>
              <a:t>object management vs. </a:t>
            </a:r>
            <a:r>
              <a:rPr lang="en-US" dirty="0" smtClean="0"/>
              <a:t>archival</a:t>
            </a:r>
          </a:p>
          <a:p>
            <a:r>
              <a:rPr lang="en-US" dirty="0" smtClean="0"/>
              <a:t>Look to the community for best practices</a:t>
            </a:r>
          </a:p>
          <a:p>
            <a:r>
              <a:rPr lang="en-US" dirty="0" smtClean="0"/>
              <a:t>Know </a:t>
            </a:r>
            <a:r>
              <a:rPr lang="en-US" i="1" dirty="0" smtClean="0"/>
              <a:t>why </a:t>
            </a:r>
            <a:r>
              <a:rPr lang="en-US" dirty="0" smtClean="0"/>
              <a:t>you’re doing something a certain way</a:t>
            </a:r>
          </a:p>
          <a:p>
            <a:pPr lvl="1"/>
            <a:r>
              <a:rPr lang="en-US" dirty="0" smtClean="0"/>
              <a:t>Display, search, browse</a:t>
            </a:r>
          </a:p>
          <a:p>
            <a:pPr lvl="1"/>
            <a:r>
              <a:rPr lang="en-US" dirty="0" smtClean="0"/>
              <a:t>Current and reasonable future discovery needs</a:t>
            </a:r>
          </a:p>
          <a:p>
            <a:pPr lvl="1"/>
            <a:r>
              <a:rPr lang="en-US" dirty="0" smtClean="0"/>
              <a:t>If it’s not immediately justifiable, ask the hard questions</a:t>
            </a:r>
          </a:p>
          <a:p>
            <a:r>
              <a:rPr lang="en-US" dirty="0" smtClean="0"/>
              <a:t>Avoid the temptation to over-describe</a:t>
            </a:r>
          </a:p>
          <a:p>
            <a:r>
              <a:rPr lang="en-US" dirty="0" smtClean="0"/>
              <a:t>Document your decisions</a:t>
            </a:r>
          </a:p>
          <a:p>
            <a:r>
              <a:rPr lang="en-US" dirty="0" smtClean="0"/>
              <a:t>Consider uses of your metadata beyond your local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33" y="1834832"/>
            <a:ext cx="4059373" cy="12051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 smtClean="0"/>
              <a:t>So now what?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7589" y="3092100"/>
            <a:ext cx="6258574" cy="96705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Let’s look at some options.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metadata standards of use to VR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15"/>
            <a:ext cx="3657600" cy="3903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structure (descriptive)</a:t>
            </a:r>
          </a:p>
          <a:p>
            <a:pPr lvl="1"/>
            <a:r>
              <a:rPr lang="en-US" dirty="0" smtClean="0"/>
              <a:t>VRA Core</a:t>
            </a:r>
          </a:p>
          <a:p>
            <a:pPr lvl="1"/>
            <a:r>
              <a:rPr lang="en-US" dirty="0" smtClean="0"/>
              <a:t>CDWA</a:t>
            </a:r>
          </a:p>
          <a:p>
            <a:pPr lvl="1"/>
            <a:r>
              <a:rPr lang="en-US" dirty="0" smtClean="0"/>
              <a:t>CDWA Lite</a:t>
            </a:r>
          </a:p>
          <a:p>
            <a:pPr lvl="1"/>
            <a:r>
              <a:rPr lang="en-US" dirty="0" smtClean="0"/>
              <a:t>MARC</a:t>
            </a:r>
          </a:p>
          <a:p>
            <a:pPr lvl="1"/>
            <a:r>
              <a:rPr lang="en-US" dirty="0" smtClean="0"/>
              <a:t>MODS</a:t>
            </a:r>
          </a:p>
          <a:p>
            <a:pPr lvl="1"/>
            <a:r>
              <a:rPr lang="en-US" dirty="0" smtClean="0"/>
              <a:t>Dublin Core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13225" y="2039215"/>
            <a:ext cx="3657600" cy="39033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structure (technical)</a:t>
            </a:r>
          </a:p>
          <a:p>
            <a:pPr lvl="1"/>
            <a:r>
              <a:rPr lang="en-US" dirty="0" smtClean="0"/>
              <a:t>MIX</a:t>
            </a:r>
          </a:p>
          <a:p>
            <a:pPr lvl="1"/>
            <a:r>
              <a:rPr lang="en-US" dirty="0" smtClean="0"/>
              <a:t>EXIF (mostly)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Data content</a:t>
            </a:r>
          </a:p>
          <a:p>
            <a:pPr lvl="1"/>
            <a:r>
              <a:rPr lang="en-US" dirty="0" smtClean="0"/>
              <a:t>CCO</a:t>
            </a:r>
            <a:endParaRPr lang="en-US" dirty="0"/>
          </a:p>
          <a:p>
            <a:pPr lvl="1"/>
            <a:r>
              <a:rPr lang="en-US" dirty="0"/>
              <a:t>AACR2/</a:t>
            </a:r>
            <a:r>
              <a:rPr lang="en-US" dirty="0" smtClean="0"/>
              <a:t>RDA</a:t>
            </a:r>
          </a:p>
          <a:p>
            <a:pPr lvl="1"/>
            <a:r>
              <a:rPr lang="en-US" dirty="0" smtClean="0"/>
              <a:t>DACS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620000" cy="808038"/>
          </a:xfrm>
        </p:spPr>
        <p:txBody>
          <a:bodyPr/>
          <a:lstStyle/>
          <a:p>
            <a:r>
              <a:rPr lang="en-US" dirty="0" smtClean="0"/>
              <a:t>CCO content standard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417638"/>
            <a:ext cx="5003768" cy="4814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52" y="1210153"/>
            <a:ext cx="5345477" cy="564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9700" y="6375400"/>
            <a:ext cx="55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http://</a:t>
            </a:r>
            <a:r>
              <a:rPr lang="en-US" dirty="0" err="1"/>
              <a:t>cco.vrafoundation.org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845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content standard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OK to pick and choose when to apply it</a:t>
            </a:r>
          </a:p>
          <a:p>
            <a:r>
              <a:rPr lang="en-US" dirty="0" smtClean="0"/>
              <a:t>It’s just a set of rules (that humans wrote) and therefore is wide open to interpretation</a:t>
            </a:r>
          </a:p>
          <a:p>
            <a:pPr lvl="1"/>
            <a:r>
              <a:rPr lang="en-US" dirty="0" smtClean="0"/>
              <a:t>Try to constrain the full standard for your local implementation</a:t>
            </a:r>
          </a:p>
          <a:p>
            <a:pPr lvl="1"/>
            <a:r>
              <a:rPr lang="en-US" dirty="0" smtClean="0"/>
              <a:t>Don’t fret too much if your case isn’t covered or you find it ambiguous</a:t>
            </a:r>
          </a:p>
          <a:p>
            <a:r>
              <a:rPr lang="en-US" dirty="0" smtClean="0"/>
              <a:t>Provided examples are useful, but they’re not the rules</a:t>
            </a:r>
          </a:p>
          <a:p>
            <a:r>
              <a:rPr lang="en-US" dirty="0" smtClean="0"/>
              <a:t>Alternatives to CCO</a:t>
            </a:r>
          </a:p>
          <a:p>
            <a:pPr lvl="1"/>
            <a:r>
              <a:rPr lang="en-US" dirty="0" smtClean="0"/>
              <a:t>AACR2/RDA if you want a more “bibliographic” approach</a:t>
            </a:r>
          </a:p>
          <a:p>
            <a:pPr lvl="1"/>
            <a:r>
              <a:rPr lang="en-US" dirty="0" smtClean="0"/>
              <a:t>DACS if you want a more archival approach, focusing on the description of whole collections rather than individual items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/>
                <a:cs typeface="Cambria"/>
              </a:rPr>
              <a:t>Visual Resources Association Core Categories (VRA Core)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THIS is the metadata structure standard that you really need to know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Designed </a:t>
            </a:r>
            <a:r>
              <a:rPr lang="en-US" sz="2400" dirty="0">
                <a:latin typeface="Calibri"/>
                <a:cs typeface="Calibri"/>
              </a:rPr>
              <a:t>by visual resources specialists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Distinguishes between collection, work, and </a:t>
            </a:r>
            <a:r>
              <a:rPr lang="en-US" sz="2400" dirty="0" smtClean="0">
                <a:latin typeface="Calibri"/>
                <a:cs typeface="Calibri"/>
              </a:rPr>
              <a:t>image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Schemas for “unrestricted” and “restricted” versions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Provides for values for both display and indexing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This isn’t common in other metadata standards</a:t>
            </a:r>
          </a:p>
          <a:p>
            <a:r>
              <a:rPr lang="en-US" sz="2400" dirty="0" smtClean="0">
                <a:latin typeface="Calibri"/>
                <a:cs typeface="Calibri"/>
              </a:rPr>
              <a:t>Focus </a:t>
            </a:r>
            <a:r>
              <a:rPr lang="en-US" sz="2400" dirty="0">
                <a:latin typeface="Calibri"/>
                <a:cs typeface="Calibri"/>
              </a:rPr>
              <a:t>on creation, style, culture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Best used on collections of reproductions of works of art &amp; </a:t>
            </a:r>
            <a:r>
              <a:rPr lang="en-US" sz="2400" dirty="0" smtClean="0">
                <a:latin typeface="Calibri"/>
                <a:cs typeface="Calibri"/>
              </a:rPr>
              <a:t>architecture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7C7069-0E09-F74E-8E2B-5951CCE61E12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18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1943F7-747A-CF4F-8E84-67A4CDDC47D2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19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6" y="227198"/>
            <a:ext cx="6318670" cy="6428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6890" y="6009019"/>
            <a:ext cx="133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 action="ppaction://hlinkfile"/>
              </a:rPr>
              <a:t>This record in 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</a:p>
          <a:p>
            <a:r>
              <a:rPr lang="en-US" dirty="0" smtClean="0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 smtClean="0"/>
              <a:t>Let’s </a:t>
            </a:r>
            <a:r>
              <a:rPr lang="en-US" dirty="0" smtClean="0"/>
              <a:t>create some VRA!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SEI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Artist: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20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mbria"/>
              </a:rPr>
              <a:t>Categories for the Description of Works of Art (CDWA</a:t>
            </a:r>
            <a:r>
              <a:rPr lang="en-US" dirty="0" smtClean="0">
                <a:cs typeface="Cambria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019"/>
            <a:ext cx="7620000" cy="456378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Strong </a:t>
            </a:r>
            <a:r>
              <a:rPr lang="en-US" dirty="0">
                <a:latin typeface="Calibri"/>
                <a:cs typeface="Calibri"/>
              </a:rPr>
              <a:t>museum, curatorial focus</a:t>
            </a:r>
          </a:p>
          <a:p>
            <a:r>
              <a:rPr lang="en-US" dirty="0">
                <a:latin typeface="Calibri"/>
                <a:cs typeface="Calibri"/>
              </a:rPr>
              <a:t>Strong on culture, physical location</a:t>
            </a:r>
          </a:p>
          <a:p>
            <a:r>
              <a:rPr lang="en-US" dirty="0">
                <a:latin typeface="Calibri"/>
                <a:cs typeface="Calibri"/>
              </a:rPr>
              <a:t>Meant to describe original works, not surrogates or reproductions</a:t>
            </a:r>
          </a:p>
          <a:p>
            <a:r>
              <a:rPr lang="en-US" dirty="0">
                <a:latin typeface="Calibri"/>
                <a:cs typeface="Calibri"/>
              </a:rPr>
              <a:t>Best used for unique materials owned and managed by your institution</a:t>
            </a:r>
          </a:p>
          <a:p>
            <a:r>
              <a:rPr lang="en-US" dirty="0">
                <a:latin typeface="Calibri"/>
                <a:cs typeface="Calibri"/>
              </a:rPr>
              <a:t>Base metadata format for many museum collection management systems</a:t>
            </a:r>
          </a:p>
          <a:p>
            <a:r>
              <a:rPr lang="en-US" dirty="0">
                <a:latin typeface="Calibri"/>
                <a:cs typeface="Calibri"/>
              </a:rPr>
              <a:t>No formally specified encoding, but recommends storing data in a relational </a:t>
            </a:r>
            <a:r>
              <a:rPr lang="en-US" dirty="0" smtClean="0">
                <a:latin typeface="Calibri"/>
                <a:cs typeface="Calibri"/>
              </a:rPr>
              <a:t>structure</a:t>
            </a:r>
          </a:p>
          <a:p>
            <a:r>
              <a:rPr lang="en-US" dirty="0" smtClean="0">
                <a:latin typeface="Calibri"/>
                <a:cs typeface="Calibri"/>
              </a:rPr>
              <a:t>Guidelines are nearly as prescriptive as a content standard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88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134" y="443843"/>
            <a:ext cx="4288536" cy="6237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132" y="2357576"/>
            <a:ext cx="1530959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dirty="0" smtClean="0"/>
              <a:t>again, in CDWA…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Artist: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mbria"/>
                <a:cs typeface="Cambria"/>
              </a:rPr>
              <a:t>CDWA Derivatives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689071"/>
            <a:ext cx="7620000" cy="471172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CDWA Lite = Simplified version </a:t>
            </a:r>
            <a:r>
              <a:rPr lang="en-US" dirty="0">
                <a:latin typeface="Calibri"/>
                <a:cs typeface="Calibri"/>
              </a:rPr>
              <a:t>of the full </a:t>
            </a:r>
            <a:r>
              <a:rPr lang="en-US" dirty="0" smtClean="0">
                <a:latin typeface="Calibri"/>
                <a:cs typeface="Calibri"/>
              </a:rPr>
              <a:t>CDWA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 XML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For data sharing</a:t>
            </a:r>
          </a:p>
          <a:p>
            <a:r>
              <a:rPr lang="en-US" dirty="0" smtClean="0">
                <a:latin typeface="Calibri"/>
                <a:cs typeface="Calibri"/>
              </a:rPr>
              <a:t>LIDO = Lightweight </a:t>
            </a:r>
            <a:r>
              <a:rPr lang="en-US" dirty="0" smtClean="0">
                <a:latin typeface="Calibri"/>
                <a:cs typeface="Calibri"/>
              </a:rPr>
              <a:t>Information Describing </a:t>
            </a:r>
            <a:r>
              <a:rPr lang="en-US" dirty="0" smtClean="0">
                <a:latin typeface="Calibri"/>
                <a:cs typeface="Calibri"/>
              </a:rPr>
              <a:t>Objects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Expansion of CDWA Lite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Combined with </a:t>
            </a:r>
            <a:r>
              <a:rPr lang="en-US" dirty="0" err="1" smtClean="0">
                <a:latin typeface="Calibri"/>
                <a:cs typeface="Calibri"/>
              </a:rPr>
              <a:t>museumdat</a:t>
            </a:r>
            <a:endParaRPr lang="en-US" dirty="0" smtClean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Also intended for use in data harvesting, between institutions</a:t>
            </a:r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 smtClean="0">
              <a:latin typeface="Georgia" charset="0"/>
            </a:endParaRPr>
          </a:p>
          <a:p>
            <a:pPr marL="114300" indent="0" eaLnBrk="1" hangingPunct="1">
              <a:buNone/>
            </a:pPr>
            <a:endParaRPr lang="en-US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E4FD32-CFDB-9C45-BBC6-FA2FD937B747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24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library catalogs</a:t>
            </a:r>
          </a:p>
          <a:p>
            <a:r>
              <a:rPr lang="en-US" dirty="0"/>
              <a:t>M</a:t>
            </a:r>
            <a:r>
              <a:rPr lang="en-US" dirty="0" smtClean="0"/>
              <a:t>ight use if</a:t>
            </a:r>
          </a:p>
          <a:p>
            <a:pPr lvl="1"/>
            <a:r>
              <a:rPr lang="en-US" dirty="0" smtClean="0"/>
              <a:t>You wanted discovery through the library catalog</a:t>
            </a:r>
          </a:p>
          <a:p>
            <a:pPr lvl="1"/>
            <a:r>
              <a:rPr lang="en-US" dirty="0" smtClean="0"/>
              <a:t>Your unit is an integral part of an academic library system and does not invest in an image database for teaching </a:t>
            </a:r>
          </a:p>
          <a:p>
            <a:r>
              <a:rPr lang="en-US" dirty="0" smtClean="0"/>
              <a:t>You can do it, but it’s not a great fit</a:t>
            </a:r>
          </a:p>
          <a:p>
            <a:r>
              <a:rPr lang="en-US" dirty="0" smtClean="0"/>
              <a:t>MARCXML sometimes used when MARC exists but an XML form is needed</a:t>
            </a:r>
          </a:p>
          <a:p>
            <a:r>
              <a:rPr lang="en-US" dirty="0" smtClean="0"/>
              <a:t>I won’t suggest that we do a MARC exercise here. (</a:t>
            </a:r>
            <a:r>
              <a:rPr lang="en-US" dirty="0" err="1" smtClean="0"/>
              <a:t>Woohoo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Object Description Schema (MODS)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464"/>
            <a:ext cx="7620000" cy="3725594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B</a:t>
            </a:r>
            <a:r>
              <a:rPr lang="en-US" dirty="0" smtClean="0"/>
              <a:t>ibliographic</a:t>
            </a:r>
            <a:r>
              <a:rPr lang="en-US" dirty="0" smtClean="0"/>
              <a:t>” in nature</a:t>
            </a:r>
          </a:p>
          <a:p>
            <a:r>
              <a:rPr lang="en-US" dirty="0" smtClean="0"/>
              <a:t>No natural places for some data </a:t>
            </a:r>
            <a:r>
              <a:rPr lang="en-US" dirty="0" smtClean="0"/>
              <a:t>elements crucial for visual resources, </a:t>
            </a:r>
            <a:r>
              <a:rPr lang="en-US" dirty="0" smtClean="0"/>
              <a:t>such as cultural origin of an object</a:t>
            </a:r>
          </a:p>
          <a:p>
            <a:r>
              <a:rPr lang="en-US" dirty="0" smtClean="0"/>
              <a:t>Doesn’t make work vs. image distinction</a:t>
            </a:r>
          </a:p>
          <a:p>
            <a:r>
              <a:rPr lang="en-US" dirty="0" smtClean="0"/>
              <a:t>Might use if: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ou’re integrating your VR material material into a wider digital library context</a:t>
            </a:r>
          </a:p>
          <a:p>
            <a:pPr lvl="1"/>
            <a:r>
              <a:rPr lang="en-US" dirty="0" smtClean="0"/>
              <a:t>You are describing documentary images rather than art images</a:t>
            </a:r>
          </a:p>
          <a:p>
            <a:pPr lvl="1"/>
            <a:r>
              <a:rPr lang="en-US" dirty="0"/>
              <a:t>You already have a system that can handle </a:t>
            </a:r>
            <a:r>
              <a:rPr lang="en-US" dirty="0" smtClean="0"/>
              <a:t>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/>
              <a:t>And </a:t>
            </a:r>
            <a:r>
              <a:rPr lang="en-US" dirty="0" smtClean="0"/>
              <a:t>again, this time in MODS…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Artist: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Dublin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extremely basic metadata structure standard, originally developed for documents on the web</a:t>
            </a:r>
          </a:p>
          <a:p>
            <a:r>
              <a:rPr lang="en-US" sz="2800" dirty="0" smtClean="0"/>
              <a:t>Intended to be core across all resource domains</a:t>
            </a:r>
          </a:p>
          <a:p>
            <a:r>
              <a:rPr lang="en-US" sz="2800" dirty="0" smtClean="0"/>
              <a:t>This is the format used for the OAI-PMH metadata sharing protocol</a:t>
            </a:r>
          </a:p>
          <a:p>
            <a:r>
              <a:rPr lang="en-US" sz="2800" dirty="0" smtClean="0"/>
              <a:t>Rarely if ever used as a native metadata format in the cultural heritage sector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Dublin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454"/>
            <a:ext cx="7620000" cy="4800600"/>
          </a:xfrm>
        </p:spPr>
        <p:txBody>
          <a:bodyPr/>
          <a:lstStyle/>
          <a:p>
            <a:r>
              <a:rPr lang="en-US" dirty="0" smtClean="0"/>
              <a:t>A more robust version of simple Dublin Core</a:t>
            </a:r>
          </a:p>
          <a:p>
            <a:pPr lvl="1"/>
            <a:r>
              <a:rPr lang="en-US" dirty="0" smtClean="0"/>
              <a:t>Additional elements</a:t>
            </a:r>
          </a:p>
          <a:p>
            <a:pPr lvl="1"/>
            <a:r>
              <a:rPr lang="en-US" dirty="0" smtClean="0"/>
              <a:t>Element qualifiers</a:t>
            </a:r>
          </a:p>
          <a:p>
            <a:pPr lvl="1"/>
            <a:r>
              <a:rPr lang="en-US" dirty="0" smtClean="0"/>
              <a:t>Syntax encoding schemes</a:t>
            </a:r>
          </a:p>
          <a:p>
            <a:r>
              <a:rPr lang="en-US" dirty="0" smtClean="0"/>
              <a:t>Native format in some digital library systems</a:t>
            </a:r>
          </a:p>
          <a:p>
            <a:pPr lvl="1"/>
            <a:r>
              <a:rPr lang="en-US" dirty="0" err="1" smtClean="0"/>
              <a:t>DSpace</a:t>
            </a:r>
            <a:endParaRPr lang="en-US" dirty="0"/>
          </a:p>
          <a:p>
            <a:pPr lvl="1"/>
            <a:r>
              <a:rPr lang="en-US" dirty="0" err="1" smtClean="0"/>
              <a:t>CONTENTdm</a:t>
            </a:r>
            <a:endParaRPr lang="en-US" dirty="0" smtClean="0"/>
          </a:p>
          <a:p>
            <a:r>
              <a:rPr lang="en-US" dirty="0" smtClean="0"/>
              <a:t>Might use if:</a:t>
            </a:r>
          </a:p>
          <a:p>
            <a:pPr lvl="1"/>
            <a:r>
              <a:rPr lang="en-US" dirty="0"/>
              <a:t>You’re integrating your VR material material into a wider digital library context</a:t>
            </a:r>
          </a:p>
          <a:p>
            <a:pPr lvl="1"/>
            <a:r>
              <a:rPr lang="en-US" dirty="0"/>
              <a:t>You are describing documentary images rather than art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You already have a system that can handle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 the world am I supposed to deal with this?!?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241948"/>
            <a:ext cx="8890000" cy="295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416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0" y="73108"/>
            <a:ext cx="7620000" cy="1072983"/>
          </a:xfrm>
        </p:spPr>
        <p:txBody>
          <a:bodyPr/>
          <a:lstStyle/>
          <a:p>
            <a:r>
              <a:rPr lang="en-US" sz="4000" dirty="0"/>
              <a:t>And </a:t>
            </a:r>
            <a:r>
              <a:rPr lang="en-US" sz="4000" dirty="0" smtClean="0"/>
              <a:t>now in Qualified Dublin Core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Author: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33" y="1834832"/>
            <a:ext cx="4059373" cy="1205121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4800" dirty="0" smtClean="0"/>
              <a:t>But </a:t>
            </a:r>
            <a:r>
              <a:rPr lang="en-US" sz="4800" dirty="0" smtClean="0"/>
              <a:t>this is </a:t>
            </a:r>
            <a:r>
              <a:rPr lang="en-US" sz="4800" dirty="0" smtClean="0"/>
              <a:t>only the first step.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92403" y="3355704"/>
            <a:ext cx="5833759" cy="967050"/>
          </a:xfrm>
        </p:spPr>
        <p:txBody>
          <a:bodyPr>
            <a:normAutofit fontScale="92500" lnSpcReduction="20000"/>
          </a:bodyPr>
          <a:lstStyle/>
          <a:p>
            <a:pPr marL="114300" indent="0" algn="r">
              <a:buNone/>
            </a:pPr>
            <a:r>
              <a:rPr lang="en-US" sz="3600" dirty="0" smtClean="0"/>
              <a:t>Let’s think more carefully about what goes in those fields.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7234" y="4931756"/>
            <a:ext cx="7327957" cy="96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3600" dirty="0" smtClean="0"/>
              <a:t>Content standards + vocabulary control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78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control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Also known as:</a:t>
            </a:r>
          </a:p>
          <a:p>
            <a:pPr lvl="1"/>
            <a:r>
              <a:rPr lang="en-US" sz="2400" dirty="0" smtClean="0"/>
              <a:t>Controlled vocabularies</a:t>
            </a:r>
          </a:p>
          <a:p>
            <a:pPr lvl="1"/>
            <a:r>
              <a:rPr lang="en-US" sz="2400" dirty="0" smtClean="0"/>
              <a:t>Authority control</a:t>
            </a:r>
          </a:p>
          <a:p>
            <a:r>
              <a:rPr lang="en-US" sz="2400" dirty="0" smtClean="0"/>
              <a:t>Use it for fields where:</a:t>
            </a:r>
          </a:p>
          <a:p>
            <a:pPr lvl="1"/>
            <a:r>
              <a:rPr lang="en-US" sz="2400" dirty="0" smtClean="0"/>
              <a:t>You want </a:t>
            </a:r>
            <a:r>
              <a:rPr lang="en-US" sz="2400" dirty="0" err="1" smtClean="0"/>
              <a:t>browseability</a:t>
            </a:r>
            <a:endParaRPr lang="en-US" sz="2400" dirty="0" smtClean="0"/>
          </a:p>
          <a:p>
            <a:pPr lvl="1"/>
            <a:r>
              <a:rPr lang="en-US" sz="2400" dirty="0" smtClean="0"/>
              <a:t>Many different resources will have the same value in a field</a:t>
            </a:r>
          </a:p>
          <a:p>
            <a:pPr lvl="1"/>
            <a:r>
              <a:rPr lang="en-US" sz="2400" dirty="0" smtClean="0"/>
              <a:t>One thing might be known by different names and it would be useful to discover those things together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60400" y="1686719"/>
            <a:ext cx="7099300" cy="1589881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dirty="0"/>
              <a:t>Which fields in VRA core would benefit from vocabulary control?</a:t>
            </a:r>
          </a:p>
        </p:txBody>
      </p:sp>
    </p:spTree>
    <p:extLst>
      <p:ext uri="{BB962C8B-B14F-4D97-AF65-F5344CB8AC3E}">
        <p14:creationId xmlns:p14="http://schemas.microsoft.com/office/powerpoint/2010/main" val="30300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463800" y="4057174"/>
            <a:ext cx="5537200" cy="2250281"/>
          </a:xfrm>
        </p:spPr>
        <p:txBody>
          <a:bodyPr>
            <a:noAutofit/>
          </a:bodyPr>
          <a:lstStyle/>
          <a:p>
            <a:pPr marL="114300" indent="0" algn="r">
              <a:buNone/>
            </a:pPr>
            <a:r>
              <a:rPr lang="en-US" sz="3600" dirty="0" smtClean="0"/>
              <a:t>Let’s look at some controlled vocabularies useful for VR collections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721836"/>
            <a:ext cx="5448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Controlled vocabularies are highly specialized – other communities may have some that are useful for </a:t>
            </a:r>
            <a:r>
              <a:rPr lang="en-US" sz="2400" dirty="0" smtClean="0"/>
              <a:t>you</a:t>
            </a:r>
          </a:p>
          <a:p>
            <a:endParaRPr lang="en-US" sz="2400" dirty="0"/>
          </a:p>
          <a:p>
            <a:r>
              <a:rPr lang="en-US" sz="2400" dirty="0"/>
              <a:t>Most have a mechanism for new terms to be proposed</a:t>
            </a:r>
          </a:p>
        </p:txBody>
      </p:sp>
    </p:spTree>
    <p:extLst>
      <p:ext uri="{BB962C8B-B14F-4D97-AF65-F5344CB8AC3E}">
        <p14:creationId xmlns:p14="http://schemas.microsoft.com/office/powerpoint/2010/main" val="32205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Architecture Thesaurus (AAT)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692" y="877300"/>
            <a:ext cx="6656646" cy="5918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41" y="2188761"/>
            <a:ext cx="7821422" cy="4026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648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Thesaurus for Geographic Names (TGN)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83" y="1608511"/>
            <a:ext cx="7521296" cy="5099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608511"/>
            <a:ext cx="6876785" cy="5217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8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List of Artists’ Names (ULAN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12900"/>
            <a:ext cx="4013515" cy="524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50" y="1617981"/>
            <a:ext cx="5081778" cy="5233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3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Objects Name Authority (CONA)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8325"/>
            <a:ext cx="7620000" cy="4800600"/>
          </a:xfrm>
        </p:spPr>
        <p:txBody>
          <a:bodyPr/>
          <a:lstStyle/>
          <a:p>
            <a:r>
              <a:rPr lang="en-US" dirty="0" smtClean="0"/>
              <a:t>A work authority file</a:t>
            </a:r>
          </a:p>
          <a:p>
            <a:r>
              <a:rPr lang="en-US" dirty="0" smtClean="0"/>
              <a:t>Forthcoming from </a:t>
            </a:r>
            <a:r>
              <a:rPr lang="en-US" dirty="0"/>
              <a:t>Getty </a:t>
            </a:r>
            <a:r>
              <a:rPr lang="en-US" dirty="0" smtClean="0"/>
              <a:t>vocabularies</a:t>
            </a:r>
          </a:p>
          <a:p>
            <a:r>
              <a:rPr lang="en-US" dirty="0" smtClean="0"/>
              <a:t>Will include records at several different levels: item, group, collection,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/>
              <a:t>Accepting contributions </a:t>
            </a:r>
            <a:r>
              <a:rPr lang="en-US" dirty="0" smtClean="0"/>
              <a:t>now</a:t>
            </a:r>
          </a:p>
          <a:p>
            <a:r>
              <a:rPr lang="en-US" dirty="0" smtClean="0"/>
              <a:t>Records may include:</a:t>
            </a:r>
          </a:p>
          <a:p>
            <a:pPr lvl="1"/>
            <a:r>
              <a:rPr lang="en-US" dirty="0" smtClean="0"/>
              <a:t>Creator</a:t>
            </a:r>
          </a:p>
          <a:p>
            <a:pPr lvl="1"/>
            <a:r>
              <a:rPr lang="en-US" dirty="0" smtClean="0"/>
              <a:t>Creation date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Current location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620000" cy="1143000"/>
          </a:xfrm>
        </p:spPr>
        <p:txBody>
          <a:bodyPr/>
          <a:lstStyle/>
          <a:p>
            <a:r>
              <a:rPr lang="en-US" dirty="0" smtClean="0"/>
              <a:t>Thesaurus for Graphic Materials (TGM) I &amp;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3" y="1379538"/>
            <a:ext cx="6623378" cy="544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75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3696" y="3738385"/>
            <a:ext cx="6287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+mj-lt"/>
              </a:rPr>
              <a:t>We</a:t>
            </a:r>
            <a:r>
              <a:rPr lang="fr-FR" sz="3600" dirty="0">
                <a:latin typeface="+mj-lt"/>
              </a:rPr>
              <a:t>’</a:t>
            </a:r>
            <a:r>
              <a:rPr lang="en-US" sz="3600" dirty="0" err="1">
                <a:latin typeface="+mj-lt"/>
              </a:rPr>
              <a:t>ll</a:t>
            </a:r>
            <a:r>
              <a:rPr lang="en-US" sz="3600" dirty="0">
                <a:latin typeface="+mj-lt"/>
              </a:rPr>
              <a:t> begin with some theory, and then move on to </a:t>
            </a:r>
            <a:r>
              <a:rPr lang="en-US" sz="3600" dirty="0" smtClean="0">
                <a:latin typeface="+mj-lt"/>
              </a:rPr>
              <a:t>practice.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20" y="1260006"/>
            <a:ext cx="602631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</a:rPr>
              <a:t>Don’t panic. You can make good decisions with the right information.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23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Getting from one format to another; aka, metadata mapping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0033" y="1842878"/>
            <a:ext cx="5298067" cy="1205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4600" dirty="0" smtClean="0"/>
              <a:t>Surprise! You’ve done some of this already today.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0233" y="3324225"/>
            <a:ext cx="7875929" cy="5685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en-US" sz="2400" dirty="0" smtClean="0"/>
              <a:t>VRA Work Title ≈ </a:t>
            </a:r>
            <a:r>
              <a:rPr lang="en-US" sz="2400" dirty="0"/>
              <a:t> </a:t>
            </a:r>
            <a:r>
              <a:rPr lang="en-US" sz="2400" dirty="0" smtClean="0"/>
              <a:t>CDWA Title Text </a:t>
            </a:r>
            <a:r>
              <a:rPr lang="en-US" sz="2400" dirty="0"/>
              <a:t>≈</a:t>
            </a:r>
            <a:r>
              <a:rPr lang="en-US" sz="2400" dirty="0" smtClean="0"/>
              <a:t> MODS &lt;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&gt;&lt;title&gt;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0233" y="4565332"/>
            <a:ext cx="6085467" cy="200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3200" dirty="0" smtClean="0"/>
              <a:t>A documented crosswalk lays the groundwork for automatically transforming metadata from one structure standard into another.</a:t>
            </a:r>
          </a:p>
        </p:txBody>
      </p:sp>
    </p:spTree>
    <p:extLst>
      <p:ext uri="{BB962C8B-B14F-4D97-AF65-F5344CB8AC3E}">
        <p14:creationId xmlns:p14="http://schemas.microsoft.com/office/powerpoint/2010/main" val="361848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0"/>
            <a:ext cx="9144000" cy="48359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0600" y="5045532"/>
            <a:ext cx="4152830" cy="1200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i="1" dirty="0" smtClean="0"/>
              <a:t>How does our work matching up data between metadata formats compare to this?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mapping work pre-exists for you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12357"/>
            <a:ext cx="8674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i="1" dirty="0"/>
              <a:t>http://</a:t>
            </a:r>
            <a:r>
              <a:rPr lang="en-US" sz="1500" i="1" dirty="0" err="1"/>
              <a:t>www.getty.edu</a:t>
            </a:r>
            <a:r>
              <a:rPr lang="en-US" sz="1500" i="1" dirty="0"/>
              <a:t>/research/publications/</a:t>
            </a:r>
            <a:r>
              <a:rPr lang="en-US" sz="1500" i="1" dirty="0" err="1"/>
              <a:t>electronic_publications</a:t>
            </a:r>
            <a:r>
              <a:rPr lang="en-US" sz="1500" i="1" dirty="0"/>
              <a:t>/</a:t>
            </a:r>
            <a:r>
              <a:rPr lang="en-US" sz="1500" i="1" dirty="0" err="1"/>
              <a:t>intrometadata</a:t>
            </a:r>
            <a:r>
              <a:rPr lang="en-US" sz="1500" i="1" dirty="0"/>
              <a:t>/</a:t>
            </a:r>
            <a:r>
              <a:rPr lang="en-US" sz="1500" i="1" dirty="0" err="1"/>
              <a:t>crosswalks.html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1176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will be many 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Store </a:t>
            </a:r>
            <a:r>
              <a:rPr lang="en-US" sz="2600" dirty="0" smtClean="0"/>
              <a:t>metadata internal to an image file or externally?</a:t>
            </a:r>
          </a:p>
          <a:p>
            <a:r>
              <a:rPr lang="en-US" sz="2600" dirty="0" smtClean="0"/>
              <a:t>Store natively in XML or in a relational database or some other way?</a:t>
            </a:r>
          </a:p>
          <a:p>
            <a:r>
              <a:rPr lang="en-US" sz="2600" dirty="0" smtClean="0"/>
              <a:t>How widely can/will you share your metadata?</a:t>
            </a:r>
          </a:p>
          <a:p>
            <a:r>
              <a:rPr lang="en-US" sz="2600" dirty="0" smtClean="0"/>
              <a:t>What will your workflow look like?</a:t>
            </a:r>
          </a:p>
          <a:p>
            <a:pPr lvl="1"/>
            <a:r>
              <a:rPr lang="en-US" sz="2200" dirty="0" smtClean="0"/>
              <a:t>Description vs. authority control</a:t>
            </a:r>
          </a:p>
          <a:p>
            <a:pPr lvl="1"/>
            <a:r>
              <a:rPr lang="en-US" sz="2200" dirty="0" smtClean="0"/>
              <a:t>Digitize first or describe first?</a:t>
            </a:r>
          </a:p>
          <a:p>
            <a:pPr lvl="1"/>
            <a:r>
              <a:rPr lang="en-US" sz="2200" dirty="0" smtClean="0"/>
              <a:t>Is there any pre-existing metadata you can reuse?</a:t>
            </a:r>
          </a:p>
          <a:p>
            <a:r>
              <a:rPr lang="en-US" sz="2400" dirty="0" smtClean="0"/>
              <a:t>What can you to in today’s implementation to make migration to future systems easier?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interaction with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7620000" cy="4508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</a:t>
            </a:r>
            <a:r>
              <a:rPr lang="en-US" sz="3200" dirty="0" smtClean="0"/>
              <a:t>discovery and digital asset management systems have </a:t>
            </a:r>
            <a:r>
              <a:rPr lang="en-US" sz="3200" dirty="0" smtClean="0"/>
              <a:t>limitations. </a:t>
            </a:r>
            <a:endParaRPr lang="en-US" sz="3200" dirty="0" smtClean="0"/>
          </a:p>
          <a:p>
            <a:r>
              <a:rPr lang="en-US" sz="3200" dirty="0" smtClean="0"/>
              <a:t>Be </a:t>
            </a:r>
            <a:r>
              <a:rPr lang="en-US" sz="3200" dirty="0" smtClean="0"/>
              <a:t>informed so you can push where reasonable, and contribute effectively to system selection and implementation process</a:t>
            </a:r>
          </a:p>
          <a:p>
            <a:r>
              <a:rPr lang="en-US" sz="3200" dirty="0" smtClean="0"/>
              <a:t>Be careful about hacking your data to accommodate a local system quirk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17715"/>
          </a:xfrm>
        </p:spPr>
        <p:txBody>
          <a:bodyPr/>
          <a:lstStyle/>
          <a:p>
            <a:r>
              <a:rPr lang="en-US" sz="2800" dirty="0" smtClean="0"/>
              <a:t>There’s an active metadata community to talk with</a:t>
            </a:r>
          </a:p>
          <a:p>
            <a:r>
              <a:rPr lang="en-US" sz="2800" dirty="0" smtClean="0"/>
              <a:t>Increasingly catalogers are working closely with technical staff</a:t>
            </a:r>
          </a:p>
          <a:p>
            <a:r>
              <a:rPr lang="en-US" sz="2800" dirty="0" smtClean="0"/>
              <a:t>Get some hands on practice!</a:t>
            </a:r>
          </a:p>
          <a:p>
            <a:r>
              <a:rPr lang="en-US" sz="2800" dirty="0" smtClean="0"/>
              <a:t>I’d be happy to talk further: </a:t>
            </a:r>
            <a:r>
              <a:rPr lang="en-US" sz="2800" dirty="0" smtClean="0">
                <a:hlinkClick r:id="rId2"/>
              </a:rPr>
              <a:t>jennriley@unc.edu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700" y="61391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This </a:t>
            </a:r>
            <a:r>
              <a:rPr lang="en-US" sz="1400" dirty="0"/>
              <a:t>work by Jenn Riley is licensed under a </a:t>
            </a:r>
            <a:r>
              <a:rPr lang="en-US" sz="1400" dirty="0">
                <a:hlinkClick r:id="rId3"/>
              </a:rPr>
              <a:t>Creative Commons Attribution-</a:t>
            </a:r>
            <a:r>
              <a:rPr lang="en-US" sz="1400" dirty="0" err="1">
                <a:hlinkClick r:id="rId3"/>
              </a:rPr>
              <a:t>NonCommercial</a:t>
            </a:r>
            <a:r>
              <a:rPr lang="en-US" sz="1400" dirty="0">
                <a:hlinkClick r:id="rId3"/>
              </a:rPr>
              <a:t>-</a:t>
            </a:r>
            <a:r>
              <a:rPr lang="en-US" sz="1400" dirty="0" err="1">
                <a:hlinkClick r:id="rId3"/>
              </a:rPr>
              <a:t>ShareAlike</a:t>
            </a:r>
            <a:r>
              <a:rPr lang="en-US" sz="1400" dirty="0">
                <a:hlinkClick r:id="rId3"/>
              </a:rPr>
              <a:t> 3.0 </a:t>
            </a:r>
            <a:r>
              <a:rPr lang="en-US" sz="1400" dirty="0" err="1">
                <a:hlinkClick r:id="rId3"/>
              </a:rPr>
              <a:t>Unported</a:t>
            </a:r>
            <a:r>
              <a:rPr lang="en-US" sz="1400" dirty="0">
                <a:hlinkClick r:id="rId3"/>
              </a:rPr>
              <a:t> License</a:t>
            </a:r>
            <a:r>
              <a:rPr lang="en-US" sz="1400" dirty="0"/>
              <a:t>.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620395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definitions of metadata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“Data about data”</a:t>
            </a:r>
          </a:p>
          <a:p>
            <a:pPr eaLnBrk="1" hangingPunct="1">
              <a:defRPr/>
            </a:pPr>
            <a:r>
              <a:rPr lang="en-US" sz="2800" dirty="0" smtClean="0"/>
              <a:t>“Structured information about an information resource of any media type or format.” (</a:t>
            </a:r>
            <a:r>
              <a:rPr lang="en-US" sz="2800" dirty="0" err="1" smtClean="0"/>
              <a:t>Caplan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80" charset="-128"/>
              </a:rPr>
              <a:t>“Structured information that describes, explains, locates, or otherwise makes it easier to retrieve, use, or manage an information resource.” (NISO)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80" charset="-128"/>
              </a:rPr>
              <a:t>“Metadata is constructed, constructive, and actionable.” (Coyle)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2012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15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Refining a definition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Other characteristics</a:t>
            </a:r>
          </a:p>
          <a:p>
            <a:pPr lvl="1" eaLnBrk="1" hangingPunct="1">
              <a:defRPr/>
            </a:pPr>
            <a:r>
              <a:rPr lang="en-US" sz="2800" dirty="0" smtClean="0"/>
              <a:t>Structure</a:t>
            </a:r>
          </a:p>
          <a:p>
            <a:pPr lvl="1" eaLnBrk="1" hangingPunct="1">
              <a:defRPr/>
            </a:pPr>
            <a:r>
              <a:rPr lang="en-US" sz="2800" dirty="0" smtClean="0"/>
              <a:t>Control</a:t>
            </a:r>
          </a:p>
          <a:p>
            <a:pPr eaLnBrk="1" hangingPunct="1">
              <a:defRPr/>
            </a:pPr>
            <a:r>
              <a:rPr lang="en-US" sz="2800" dirty="0" smtClean="0"/>
              <a:t>Origin</a:t>
            </a:r>
          </a:p>
          <a:p>
            <a:pPr lvl="1" eaLnBrk="1" hangingPunct="1">
              <a:defRPr/>
            </a:pPr>
            <a:r>
              <a:rPr lang="en-US" sz="2800" dirty="0" smtClean="0"/>
              <a:t>Machine-generated</a:t>
            </a:r>
          </a:p>
          <a:p>
            <a:pPr lvl="1" eaLnBrk="1" hangingPunct="1">
              <a:defRPr/>
            </a:pPr>
            <a:r>
              <a:rPr lang="en-US" sz="2800" dirty="0" smtClean="0"/>
              <a:t>Human-generated</a:t>
            </a:r>
          </a:p>
          <a:p>
            <a:pPr eaLnBrk="1" hangingPunct="1">
              <a:defRPr/>
            </a:pPr>
            <a:r>
              <a:rPr lang="en-US" sz="2800" dirty="0" smtClean="0"/>
              <a:t>Don</a:t>
            </a:r>
            <a:r>
              <a:rPr lang="fr-FR" sz="2800" dirty="0" smtClean="0"/>
              <a:t>’</a:t>
            </a:r>
            <a:r>
              <a:rPr lang="en-US" sz="2800" dirty="0" smtClean="0"/>
              <a:t>t get stuck on the difference between data</a:t>
            </a:r>
            <a:r>
              <a:rPr lang="en-US" sz="2800" dirty="0" smtClean="0"/>
              <a:t>, metadata, and meta-</a:t>
            </a:r>
            <a:r>
              <a:rPr lang="en-US" sz="2800" dirty="0" smtClean="0"/>
              <a:t>metadata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2012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uses of </a:t>
            </a:r>
            <a:r>
              <a:rPr lang="en-US" dirty="0"/>
              <a:t>metadata in cultural heritage institutions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7BD6-DC44-1F48-B619-0E263001BA0D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6943" y="2087017"/>
            <a:ext cx="19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Catalog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3858" y="3313810"/>
            <a:ext cx="210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catalogs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4793" y="4406941"/>
            <a:ext cx="16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Finding aids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6137" y="4406941"/>
            <a:ext cx="159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Inventories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0593" y="5174877"/>
            <a:ext cx="1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Registers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034" y="2823338"/>
            <a:ext cx="157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 labels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1082" y="3047999"/>
            <a:ext cx="1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VR databases</a:t>
            </a:r>
          </a:p>
        </p:txBody>
      </p:sp>
    </p:spTree>
    <p:extLst>
      <p:ext uri="{BB962C8B-B14F-4D97-AF65-F5344CB8AC3E}">
        <p14:creationId xmlns:p14="http://schemas.microsoft.com/office/powerpoint/2010/main" val="922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types of metadata</a:t>
            </a:r>
          </a:p>
        </p:txBody>
      </p:sp>
      <p:graphicFrame>
        <p:nvGraphicFramePr>
          <p:cNvPr id="452672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52130"/>
              </p:ext>
            </p:extLst>
          </p:nvPr>
        </p:nvGraphicFramePr>
        <p:xfrm>
          <a:off x="457200" y="1492349"/>
          <a:ext cx="7620000" cy="5038150"/>
        </p:xfrm>
        <a:graphic>
          <a:graphicData uri="http://schemas.openxmlformats.org/drawingml/2006/table">
            <a:tbl>
              <a:tblPr/>
              <a:tblGrid>
                <a:gridCol w="2654282"/>
                <a:gridCol w="4965718"/>
              </a:tblGrid>
              <a:tr h="50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marL="91004" marR="91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</a:t>
                      </a:r>
                    </a:p>
                  </a:txBody>
                  <a:tcPr marL="91004" marR="91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8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Descriptive metadata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80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Browsing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0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 object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Rights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 object management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Structural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2012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23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" y="1550"/>
            <a:ext cx="7620000" cy="783428"/>
          </a:xfrm>
        </p:spPr>
        <p:txBody>
          <a:bodyPr/>
          <a:lstStyle/>
          <a:p>
            <a:r>
              <a:rPr lang="en-US" dirty="0" smtClean="0"/>
              <a:t>Metadata in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487"/>
            <a:ext cx="5454840" cy="5686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38" y="784977"/>
            <a:ext cx="5429090" cy="4427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3575407"/>
            <a:ext cx="3230377" cy="10849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856270"/>
            <a:ext cx="5454840" cy="10017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1339" y="4011373"/>
            <a:ext cx="2994360" cy="747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9992" y="5445035"/>
            <a:ext cx="2330143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Navigating between multiple views of the same image would be structural metadata.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0277" y="3624723"/>
            <a:ext cx="21466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71317" y="3188071"/>
            <a:ext cx="23443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 metadata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005" y="5473826"/>
            <a:ext cx="21466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Rights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5975</TotalTime>
  <Words>2161</Words>
  <Application>Microsoft Macintosh PowerPoint</Application>
  <PresentationFormat>On-screen Show (4:3)</PresentationFormat>
  <Paragraphs>407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If you don’t have printed handouts…</vt:lpstr>
      <vt:lpstr>Metadata Overview</vt:lpstr>
      <vt:lpstr>How in the world am I supposed to deal with this?!?</vt:lpstr>
      <vt:lpstr>PowerPoint Presentation</vt:lpstr>
      <vt:lpstr>Many definitions of metadata</vt:lpstr>
      <vt:lpstr>Refining a definition</vt:lpstr>
      <vt:lpstr>Some uses of metadata in cultural heritage institutions</vt:lpstr>
      <vt:lpstr>Some types of metadata</vt:lpstr>
      <vt:lpstr>Metadata in action</vt:lpstr>
      <vt:lpstr>But…</vt:lpstr>
      <vt:lpstr>And you also need to know about…</vt:lpstr>
      <vt:lpstr>2 minutes on XML</vt:lpstr>
      <vt:lpstr>General principles to apply</vt:lpstr>
      <vt:lpstr>PowerPoint Presentation</vt:lpstr>
      <vt:lpstr>Some metadata standards of use to VR professionals</vt:lpstr>
      <vt:lpstr>CCO content standard</vt:lpstr>
      <vt:lpstr>Using a content standard</vt:lpstr>
      <vt:lpstr>Visual Resources Association Core Categories (VRA Core)</vt:lpstr>
      <vt:lpstr>PowerPoint Presentation</vt:lpstr>
      <vt:lpstr>Let’s create some VRA!</vt:lpstr>
      <vt:lpstr>Categories for the Description of Works of Art (CDWA)</vt:lpstr>
      <vt:lpstr>PowerPoint Presentation</vt:lpstr>
      <vt:lpstr>And again, in CDWA…</vt:lpstr>
      <vt:lpstr>CDWA Derivatives</vt:lpstr>
      <vt:lpstr>MARC</vt:lpstr>
      <vt:lpstr>Metadata Object Description Schema (MODS)</vt:lpstr>
      <vt:lpstr>And again, this time in MODS…</vt:lpstr>
      <vt:lpstr>Simple Dublin Core</vt:lpstr>
      <vt:lpstr>Qualified Dublin Core</vt:lpstr>
      <vt:lpstr>And now in Qualified Dublin Core…</vt:lpstr>
      <vt:lpstr>PowerPoint Presentation</vt:lpstr>
      <vt:lpstr>Vocabulary control</vt:lpstr>
      <vt:lpstr>PowerPoint Presentation</vt:lpstr>
      <vt:lpstr>PowerPoint Presentation</vt:lpstr>
      <vt:lpstr>Art &amp; Architecture Thesaurus (AAT)</vt:lpstr>
      <vt:lpstr>Thesaurus for Geographic Names (TGN)</vt:lpstr>
      <vt:lpstr>Union List of Artists’ Names (ULAN)</vt:lpstr>
      <vt:lpstr>Cultural Objects Name Authority (CONA)</vt:lpstr>
      <vt:lpstr>Thesaurus for Graphic Materials (TGM) I &amp; II</vt:lpstr>
      <vt:lpstr>Getting from one format to another; aka, metadata mapping</vt:lpstr>
      <vt:lpstr>Much mapping work pre-exists for you</vt:lpstr>
      <vt:lpstr>There will be many implementation issues</vt:lpstr>
      <vt:lpstr>Your interaction with the system</vt:lpstr>
      <vt:lpstr>What’s next?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for Visual Resources</dc:title>
  <dc:creator>Jenn Riley</dc:creator>
  <cp:lastModifiedBy>Jenn Riley</cp:lastModifiedBy>
  <cp:revision>78</cp:revision>
  <dcterms:created xsi:type="dcterms:W3CDTF">2011-05-28T14:29:40Z</dcterms:created>
  <dcterms:modified xsi:type="dcterms:W3CDTF">2012-06-16T21:56:57Z</dcterms:modified>
</cp:coreProperties>
</file>