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slides/slide31.xml" ContentType="application/vnd.openxmlformats-officedocument.presentationml.slide+xml"/>
  <Override PartName="/ppt/diagrams/quickStyle1.xml" ContentType="application/vnd.openxmlformats-officedocument.drawingml.diagramStyl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36"/>
  </p:notesMasterIdLst>
  <p:sldIdLst>
    <p:sldId id="256" r:id="rId2"/>
    <p:sldId id="266" r:id="rId3"/>
    <p:sldId id="268" r:id="rId4"/>
    <p:sldId id="269" r:id="rId5"/>
    <p:sldId id="273" r:id="rId6"/>
    <p:sldId id="274" r:id="rId7"/>
    <p:sldId id="275" r:id="rId8"/>
    <p:sldId id="263" r:id="rId9"/>
    <p:sldId id="259" r:id="rId10"/>
    <p:sldId id="289" r:id="rId11"/>
    <p:sldId id="262" r:id="rId12"/>
    <p:sldId id="285" r:id="rId13"/>
    <p:sldId id="293" r:id="rId14"/>
    <p:sldId id="284" r:id="rId15"/>
    <p:sldId id="286" r:id="rId16"/>
    <p:sldId id="280" r:id="rId17"/>
    <p:sldId id="287" r:id="rId18"/>
    <p:sldId id="271" r:id="rId19"/>
    <p:sldId id="265" r:id="rId20"/>
    <p:sldId id="294" r:id="rId21"/>
    <p:sldId id="296" r:id="rId22"/>
    <p:sldId id="295" r:id="rId23"/>
    <p:sldId id="277" r:id="rId24"/>
    <p:sldId id="264" r:id="rId25"/>
    <p:sldId id="278" r:id="rId26"/>
    <p:sldId id="281" r:id="rId27"/>
    <p:sldId id="292" r:id="rId28"/>
    <p:sldId id="282" r:id="rId29"/>
    <p:sldId id="283" r:id="rId30"/>
    <p:sldId id="290" r:id="rId31"/>
    <p:sldId id="279" r:id="rId32"/>
    <p:sldId id="276" r:id="rId33"/>
    <p:sldId id="258" r:id="rId34"/>
    <p:sldId id="27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A7EBDB-011B-46DA-B174-CB7DE6481461}" type="doc">
      <dgm:prSet loTypeId="urn:microsoft.com/office/officeart/2005/8/layout/venn1" loCatId="relationship" qsTypeId="urn:microsoft.com/office/officeart/2005/8/quickstyle/simple1" qsCatId="simple" csTypeId="urn:microsoft.com/office/officeart/2005/8/colors/accent1_2" csCatId="accent1" phldr="1"/>
      <dgm:spPr/>
    </dgm:pt>
    <dgm:pt modelId="{99A08983-334F-441D-9213-422149298B95}">
      <dgm:prSet phldrT="[Text]" custT="1"/>
      <dgm:spPr>
        <a:solidFill>
          <a:schemeClr val="accent4">
            <a:lumMod val="60000"/>
            <a:lumOff val="40000"/>
          </a:schemeClr>
        </a:solidFill>
      </dgm:spPr>
      <dgm:t>
        <a:bodyPr/>
        <a:lstStyle/>
        <a:p>
          <a:pPr algn="l"/>
          <a:r>
            <a:rPr lang="en-US" sz="3200" dirty="0" smtClean="0"/>
            <a:t>Users of RDA</a:t>
          </a:r>
          <a:br>
            <a:rPr lang="en-US" sz="3200" dirty="0" smtClean="0"/>
          </a:br>
          <a:r>
            <a:rPr lang="en-US" sz="3200" dirty="0" smtClean="0"/>
            <a:t>rules</a:t>
          </a:r>
          <a:endParaRPr lang="en-US" sz="3200" dirty="0"/>
        </a:p>
      </dgm:t>
    </dgm:pt>
    <dgm:pt modelId="{3AD24A6B-8B5E-4A26-9AFE-E855B2DD8A9D}" type="parTrans" cxnId="{0C300CC4-BD5C-472F-97C8-1A5699662B38}">
      <dgm:prSet/>
      <dgm:spPr/>
      <dgm:t>
        <a:bodyPr/>
        <a:lstStyle/>
        <a:p>
          <a:endParaRPr lang="en-US"/>
        </a:p>
      </dgm:t>
    </dgm:pt>
    <dgm:pt modelId="{129376BC-C6B9-4BC0-8BF9-2EE0FA275C49}" type="sibTrans" cxnId="{0C300CC4-BD5C-472F-97C8-1A5699662B38}">
      <dgm:prSet/>
      <dgm:spPr/>
      <dgm:t>
        <a:bodyPr/>
        <a:lstStyle/>
        <a:p>
          <a:endParaRPr lang="en-US"/>
        </a:p>
      </dgm:t>
    </dgm:pt>
    <dgm:pt modelId="{7317685C-22BD-4214-83C0-B65F74292C5E}">
      <dgm:prSet phldrT="[Text]" custT="1"/>
      <dgm:spPr>
        <a:solidFill>
          <a:schemeClr val="accent4">
            <a:lumMod val="60000"/>
            <a:lumOff val="40000"/>
            <a:alpha val="50000"/>
          </a:schemeClr>
        </a:solidFill>
      </dgm:spPr>
      <dgm:t>
        <a:bodyPr/>
        <a:lstStyle/>
        <a:p>
          <a:pPr algn="r"/>
          <a:r>
            <a:rPr lang="en-US" sz="3200" dirty="0" smtClean="0"/>
            <a:t>Users of RDA elements</a:t>
          </a:r>
          <a:endParaRPr lang="en-US" sz="3200" dirty="0"/>
        </a:p>
      </dgm:t>
    </dgm:pt>
    <dgm:pt modelId="{160EFC9F-6B37-4B76-AD14-84F427437F39}" type="parTrans" cxnId="{78CF2605-A5EA-4F43-9B36-673F8BA7B6C4}">
      <dgm:prSet/>
      <dgm:spPr/>
      <dgm:t>
        <a:bodyPr/>
        <a:lstStyle/>
        <a:p>
          <a:endParaRPr lang="en-US"/>
        </a:p>
      </dgm:t>
    </dgm:pt>
    <dgm:pt modelId="{006F98E4-F5E9-4A39-8060-AA3A512F3210}" type="sibTrans" cxnId="{78CF2605-A5EA-4F43-9B36-673F8BA7B6C4}">
      <dgm:prSet/>
      <dgm:spPr/>
      <dgm:t>
        <a:bodyPr/>
        <a:lstStyle/>
        <a:p>
          <a:endParaRPr lang="en-US"/>
        </a:p>
      </dgm:t>
    </dgm:pt>
    <dgm:pt modelId="{B8C2CC9F-B251-4BA5-A3B0-49451060BA93}" type="pres">
      <dgm:prSet presAssocID="{FDA7EBDB-011B-46DA-B174-CB7DE6481461}" presName="compositeShape" presStyleCnt="0">
        <dgm:presLayoutVars>
          <dgm:chMax val="7"/>
          <dgm:dir/>
          <dgm:resizeHandles val="exact"/>
        </dgm:presLayoutVars>
      </dgm:prSet>
      <dgm:spPr/>
    </dgm:pt>
    <dgm:pt modelId="{1C30F5BA-DDFE-4EEA-9E6E-C0EF69990124}" type="pres">
      <dgm:prSet presAssocID="{99A08983-334F-441D-9213-422149298B95}" presName="circ1" presStyleLbl="vennNode1" presStyleIdx="0" presStyleCnt="2"/>
      <dgm:spPr/>
      <dgm:t>
        <a:bodyPr/>
        <a:lstStyle/>
        <a:p>
          <a:endParaRPr lang="en-US"/>
        </a:p>
      </dgm:t>
    </dgm:pt>
    <dgm:pt modelId="{ECF1F771-06ED-4B43-BC0D-98DCEFB3F8D3}" type="pres">
      <dgm:prSet presAssocID="{99A08983-334F-441D-9213-422149298B95}" presName="circ1Tx" presStyleLbl="revTx" presStyleIdx="0" presStyleCnt="0">
        <dgm:presLayoutVars>
          <dgm:chMax val="0"/>
          <dgm:chPref val="0"/>
          <dgm:bulletEnabled val="1"/>
        </dgm:presLayoutVars>
      </dgm:prSet>
      <dgm:spPr/>
      <dgm:t>
        <a:bodyPr/>
        <a:lstStyle/>
        <a:p>
          <a:endParaRPr lang="en-US"/>
        </a:p>
      </dgm:t>
    </dgm:pt>
    <dgm:pt modelId="{35E094C5-84DB-449C-B5E9-60680DDAD62C}" type="pres">
      <dgm:prSet presAssocID="{7317685C-22BD-4214-83C0-B65F74292C5E}" presName="circ2" presStyleLbl="vennNode1" presStyleIdx="1" presStyleCnt="2"/>
      <dgm:spPr/>
      <dgm:t>
        <a:bodyPr/>
        <a:lstStyle/>
        <a:p>
          <a:endParaRPr lang="en-US"/>
        </a:p>
      </dgm:t>
    </dgm:pt>
    <dgm:pt modelId="{80A86D65-D12C-4280-9AF7-9E25DCDF6039}" type="pres">
      <dgm:prSet presAssocID="{7317685C-22BD-4214-83C0-B65F74292C5E}" presName="circ2Tx" presStyleLbl="revTx" presStyleIdx="0" presStyleCnt="0">
        <dgm:presLayoutVars>
          <dgm:chMax val="0"/>
          <dgm:chPref val="0"/>
          <dgm:bulletEnabled val="1"/>
        </dgm:presLayoutVars>
      </dgm:prSet>
      <dgm:spPr/>
      <dgm:t>
        <a:bodyPr/>
        <a:lstStyle/>
        <a:p>
          <a:endParaRPr lang="en-US"/>
        </a:p>
      </dgm:t>
    </dgm:pt>
  </dgm:ptLst>
  <dgm:cxnLst>
    <dgm:cxn modelId="{78CF2605-A5EA-4F43-9B36-673F8BA7B6C4}" srcId="{FDA7EBDB-011B-46DA-B174-CB7DE6481461}" destId="{7317685C-22BD-4214-83C0-B65F74292C5E}" srcOrd="1" destOrd="0" parTransId="{160EFC9F-6B37-4B76-AD14-84F427437F39}" sibTransId="{006F98E4-F5E9-4A39-8060-AA3A512F3210}"/>
    <dgm:cxn modelId="{23106B29-7CD7-40E0-88F0-9B70643F79D9}" type="presOf" srcId="{7317685C-22BD-4214-83C0-B65F74292C5E}" destId="{35E094C5-84DB-449C-B5E9-60680DDAD62C}" srcOrd="0" destOrd="0" presId="urn:microsoft.com/office/officeart/2005/8/layout/venn1"/>
    <dgm:cxn modelId="{25CAAD1B-2346-45D3-BC5E-6B2BD49508BD}" type="presOf" srcId="{99A08983-334F-441D-9213-422149298B95}" destId="{1C30F5BA-DDFE-4EEA-9E6E-C0EF69990124}" srcOrd="0" destOrd="0" presId="urn:microsoft.com/office/officeart/2005/8/layout/venn1"/>
    <dgm:cxn modelId="{86B9D69A-B53C-4614-BDFC-64D83E9B510E}" type="presOf" srcId="{FDA7EBDB-011B-46DA-B174-CB7DE6481461}" destId="{B8C2CC9F-B251-4BA5-A3B0-49451060BA93}" srcOrd="0" destOrd="0" presId="urn:microsoft.com/office/officeart/2005/8/layout/venn1"/>
    <dgm:cxn modelId="{89B259ED-EBBC-4F87-9939-1033CA13BBAB}" type="presOf" srcId="{7317685C-22BD-4214-83C0-B65F74292C5E}" destId="{80A86D65-D12C-4280-9AF7-9E25DCDF6039}" srcOrd="1" destOrd="0" presId="urn:microsoft.com/office/officeart/2005/8/layout/venn1"/>
    <dgm:cxn modelId="{F14066DD-5515-4CC9-BE36-DFB557237781}" type="presOf" srcId="{99A08983-334F-441D-9213-422149298B95}" destId="{ECF1F771-06ED-4B43-BC0D-98DCEFB3F8D3}" srcOrd="1" destOrd="0" presId="urn:microsoft.com/office/officeart/2005/8/layout/venn1"/>
    <dgm:cxn modelId="{0C300CC4-BD5C-472F-97C8-1A5699662B38}" srcId="{FDA7EBDB-011B-46DA-B174-CB7DE6481461}" destId="{99A08983-334F-441D-9213-422149298B95}" srcOrd="0" destOrd="0" parTransId="{3AD24A6B-8B5E-4A26-9AFE-E855B2DD8A9D}" sibTransId="{129376BC-C6B9-4BC0-8BF9-2EE0FA275C49}"/>
    <dgm:cxn modelId="{5B4A5EBC-66BA-4BB9-B4F4-33990371D2B5}" type="presParOf" srcId="{B8C2CC9F-B251-4BA5-A3B0-49451060BA93}" destId="{1C30F5BA-DDFE-4EEA-9E6E-C0EF69990124}" srcOrd="0" destOrd="0" presId="urn:microsoft.com/office/officeart/2005/8/layout/venn1"/>
    <dgm:cxn modelId="{8517E016-CAEB-42D6-B703-524BBBC051CB}" type="presParOf" srcId="{B8C2CC9F-B251-4BA5-A3B0-49451060BA93}" destId="{ECF1F771-06ED-4B43-BC0D-98DCEFB3F8D3}" srcOrd="1" destOrd="0" presId="urn:microsoft.com/office/officeart/2005/8/layout/venn1"/>
    <dgm:cxn modelId="{ADA9BD61-127D-4954-AB89-7AC5D055176B}" type="presParOf" srcId="{B8C2CC9F-B251-4BA5-A3B0-49451060BA93}" destId="{35E094C5-84DB-449C-B5E9-60680DDAD62C}" srcOrd="2" destOrd="0" presId="urn:microsoft.com/office/officeart/2005/8/layout/venn1"/>
    <dgm:cxn modelId="{0D9717E3-480B-4163-BECD-FD25708DFE6E}" type="presParOf" srcId="{B8C2CC9F-B251-4BA5-A3B0-49451060BA93}" destId="{80A86D65-D12C-4280-9AF7-9E25DCDF6039}"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30F5BA-DDFE-4EEA-9E6E-C0EF69990124}">
      <dsp:nvSpPr>
        <dsp:cNvPr id="0" name=""/>
        <dsp:cNvSpPr/>
      </dsp:nvSpPr>
      <dsp:spPr>
        <a:xfrm>
          <a:off x="137159" y="340360"/>
          <a:ext cx="3383280" cy="3383279"/>
        </a:xfrm>
        <a:prstGeom prst="ellipse">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422400">
            <a:lnSpc>
              <a:spcPct val="90000"/>
            </a:lnSpc>
            <a:spcBef>
              <a:spcPct val="0"/>
            </a:spcBef>
            <a:spcAft>
              <a:spcPct val="35000"/>
            </a:spcAft>
          </a:pPr>
          <a:r>
            <a:rPr lang="en-US" sz="3200" kern="1200" dirty="0" smtClean="0"/>
            <a:t>Users of RDA</a:t>
          </a:r>
          <a:br>
            <a:rPr lang="en-US" sz="3200" kern="1200" dirty="0" smtClean="0"/>
          </a:br>
          <a:r>
            <a:rPr lang="en-US" sz="3200" kern="1200" dirty="0" smtClean="0"/>
            <a:t>rules</a:t>
          </a:r>
          <a:endParaRPr lang="en-US" sz="3200" kern="1200" dirty="0"/>
        </a:p>
      </dsp:txBody>
      <dsp:txXfrm>
        <a:off x="609599" y="739321"/>
        <a:ext cx="1950720" cy="2585357"/>
      </dsp:txXfrm>
    </dsp:sp>
    <dsp:sp modelId="{35E094C5-84DB-449C-B5E9-60680DDAD62C}">
      <dsp:nvSpPr>
        <dsp:cNvPr id="0" name=""/>
        <dsp:cNvSpPr/>
      </dsp:nvSpPr>
      <dsp:spPr>
        <a:xfrm>
          <a:off x="2575559" y="340360"/>
          <a:ext cx="3383280" cy="3383279"/>
        </a:xfrm>
        <a:prstGeom prst="ellipse">
          <a:avLst/>
        </a:prstGeom>
        <a:solidFill>
          <a:schemeClr val="accent4">
            <a:lumMod val="60000"/>
            <a:lumOff val="40000"/>
            <a:alpha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422400">
            <a:lnSpc>
              <a:spcPct val="90000"/>
            </a:lnSpc>
            <a:spcBef>
              <a:spcPct val="0"/>
            </a:spcBef>
            <a:spcAft>
              <a:spcPct val="35000"/>
            </a:spcAft>
          </a:pPr>
          <a:r>
            <a:rPr lang="en-US" sz="3200" kern="1200" dirty="0" smtClean="0"/>
            <a:t>Users of RDA elements</a:t>
          </a:r>
          <a:endParaRPr lang="en-US" sz="3200" kern="1200" dirty="0"/>
        </a:p>
      </dsp:txBody>
      <dsp:txXfrm>
        <a:off x="3535680" y="739321"/>
        <a:ext cx="1950720" cy="25853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4D3D3F-07D3-462B-8640-C38605744A8E}" type="datetimeFigureOut">
              <a:rPr lang="en-US" smtClean="0"/>
              <a:pPr/>
              <a:t>4/21/10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61B52B-299C-417D-B16B-13C6513972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61B52B-299C-417D-B16B-13C65139729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7E68B3FF-10AD-4C0A-AA45-D5FE635E8D2C}" type="datetimeFigureOut">
              <a:rPr lang="en-US" smtClean="0"/>
              <a:pPr/>
              <a:t>4/21/10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70E573C5-9B26-4FC9-946C-91D253E15CE4}"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68B3FF-10AD-4C0A-AA45-D5FE635E8D2C}" type="datetimeFigureOut">
              <a:rPr lang="en-US" smtClean="0"/>
              <a:pPr/>
              <a:t>4/21/10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573C5-9B26-4FC9-946C-91D253E15C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68B3FF-10AD-4C0A-AA45-D5FE635E8D2C}" type="datetimeFigureOut">
              <a:rPr lang="en-US" smtClean="0"/>
              <a:pPr/>
              <a:t>4/21/10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573C5-9B26-4FC9-946C-91D253E15C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68B3FF-10AD-4C0A-AA45-D5FE635E8D2C}" type="datetimeFigureOut">
              <a:rPr lang="en-US" smtClean="0"/>
              <a:pPr/>
              <a:t>4/21/10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573C5-9B26-4FC9-946C-91D253E15C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7E68B3FF-10AD-4C0A-AA45-D5FE635E8D2C}" type="datetimeFigureOut">
              <a:rPr lang="en-US" smtClean="0"/>
              <a:pPr/>
              <a:t>4/21/10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70E573C5-9B26-4FC9-946C-91D253E15CE4}"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68B3FF-10AD-4C0A-AA45-D5FE635E8D2C}" type="datetimeFigureOut">
              <a:rPr lang="en-US" smtClean="0"/>
              <a:pPr/>
              <a:t>4/21/10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70E573C5-9B26-4FC9-946C-91D253E15CE4}"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68B3FF-10AD-4C0A-AA45-D5FE635E8D2C}" type="datetimeFigureOut">
              <a:rPr lang="en-US" smtClean="0"/>
              <a:pPr/>
              <a:t>4/21/10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70E573C5-9B26-4FC9-946C-91D253E15C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68B3FF-10AD-4C0A-AA45-D5FE635E8D2C}" type="datetimeFigureOut">
              <a:rPr lang="en-US" smtClean="0"/>
              <a:pPr/>
              <a:t>4/21/10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E573C5-9B26-4FC9-946C-91D253E15CE4}"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8B3FF-10AD-4C0A-AA45-D5FE635E8D2C}" type="datetimeFigureOut">
              <a:rPr lang="en-US" smtClean="0"/>
              <a:pPr/>
              <a:t>4/21/10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E573C5-9B26-4FC9-946C-91D253E15C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7E68B3FF-10AD-4C0A-AA45-D5FE635E8D2C}" type="datetimeFigureOut">
              <a:rPr lang="en-US" smtClean="0"/>
              <a:pPr/>
              <a:t>4/21/10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70E573C5-9B26-4FC9-946C-91D253E15CE4}"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7E68B3FF-10AD-4C0A-AA45-D5FE635E8D2C}" type="datetimeFigureOut">
              <a:rPr lang="en-US" smtClean="0"/>
              <a:pPr/>
              <a:t>4/21/10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70E573C5-9B26-4FC9-946C-91D253E15CE4}"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7E68B3FF-10AD-4C0A-AA45-D5FE635E8D2C}" type="datetimeFigureOut">
              <a:rPr lang="en-US" smtClean="0"/>
              <a:pPr/>
              <a:t>4/21/10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70E573C5-9B26-4FC9-946C-91D253E15CE4}"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nc/2.0/" TargetMode="External"/><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hyperlink" Target="http://www.flickr.com/photos/blogjamdot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sa/2.0/" TargetMode="External"/><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hyperlink" Target="http://www.flickr.com/photos/lawcrow91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reativecommons.org/licenses/by-sa/2.0/" TargetMode="External"/><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hyperlink" Target="http://www.flickr.com/photos/marari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enlrile@indiana.edu" TargetMode="External"/><Relationship Id="rId3" Type="http://schemas.openxmlformats.org/officeDocument/2006/relationships/hyperlink" Target="http://www.dlib.indiana.edu/~jenlrile/presentations/uiuc2010/semanticize.ppt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How much to </a:t>
            </a:r>
            <a:r>
              <a:rPr lang="en-US" sz="3600" dirty="0" err="1"/>
              <a:t>semanticize</a:t>
            </a:r>
            <a:r>
              <a:rPr lang="en-US" sz="3600" dirty="0"/>
              <a:t>? Looking at the future of </a:t>
            </a:r>
            <a:r>
              <a:rPr lang="en-US" sz="3600" dirty="0" smtClean="0"/>
              <a:t>library </a:t>
            </a:r>
            <a:r>
              <a:rPr lang="en-US" sz="3600" dirty="0"/>
              <a:t>data and the Semantic </a:t>
            </a:r>
            <a:r>
              <a:rPr lang="en-US" sz="3600" dirty="0" smtClean="0"/>
              <a:t>Web</a:t>
            </a:r>
            <a:endParaRPr lang="en-US" dirty="0"/>
          </a:p>
        </p:txBody>
      </p:sp>
      <p:sp>
        <p:nvSpPr>
          <p:cNvPr id="3" name="Subtitle 2"/>
          <p:cNvSpPr>
            <a:spLocks noGrp="1"/>
          </p:cNvSpPr>
          <p:nvPr>
            <p:ph type="subTitle" idx="1"/>
          </p:nvPr>
        </p:nvSpPr>
        <p:spPr>
          <a:xfrm>
            <a:off x="2133600" y="3276600"/>
            <a:ext cx="6560234" cy="1752600"/>
          </a:xfrm>
        </p:spPr>
        <p:txBody>
          <a:bodyPr>
            <a:noAutofit/>
          </a:bodyPr>
          <a:lstStyle/>
          <a:p>
            <a:r>
              <a:rPr lang="en-US" sz="2400" dirty="0" smtClean="0"/>
              <a:t>Jenn Riley</a:t>
            </a:r>
          </a:p>
          <a:p>
            <a:r>
              <a:rPr lang="en-US" sz="2400" dirty="0" smtClean="0"/>
              <a:t>Metadata Librarian</a:t>
            </a:r>
          </a:p>
          <a:p>
            <a:r>
              <a:rPr lang="en-US" sz="2400" dirty="0" smtClean="0"/>
              <a:t>Indiana University </a:t>
            </a:r>
          </a:p>
          <a:p>
            <a:r>
              <a:rPr lang="en-US" sz="2400" dirty="0" smtClean="0"/>
              <a:t>Digital Library Program</a:t>
            </a:r>
          </a:p>
        </p:txBody>
      </p:sp>
      <p:pic>
        <p:nvPicPr>
          <p:cNvPr id="1027" name="Picture 3"/>
          <p:cNvPicPr>
            <a:picLocks noChangeAspect="1" noChangeArrowheads="1"/>
          </p:cNvPicPr>
          <p:nvPr/>
        </p:nvPicPr>
        <p:blipFill>
          <a:blip r:embed="rId2" cstate="print"/>
          <a:srcRect/>
          <a:stretch>
            <a:fillRect/>
          </a:stretch>
        </p:blipFill>
        <p:spPr bwMode="auto">
          <a:xfrm>
            <a:off x="228600" y="6218093"/>
            <a:ext cx="1167580" cy="411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5715001"/>
            <a:ext cx="3962400" cy="923330"/>
          </a:xfrm>
          <a:prstGeom prst="rect">
            <a:avLst/>
          </a:prstGeom>
          <a:noFill/>
        </p:spPr>
        <p:txBody>
          <a:bodyPr wrap="square" rtlCol="0">
            <a:spAutoFit/>
          </a:bodyPr>
          <a:lstStyle/>
          <a:p>
            <a:r>
              <a:rPr lang="en-US" dirty="0" smtClean="0">
                <a:hlinkClick r:id="rId2"/>
              </a:rPr>
              <a:t>http://www.flickr.com/</a:t>
            </a:r>
            <a:br>
              <a:rPr lang="en-US" dirty="0" smtClean="0">
                <a:hlinkClick r:id="rId2"/>
              </a:rPr>
            </a:br>
            <a:r>
              <a:rPr lang="en-US" dirty="0" smtClean="0">
                <a:hlinkClick r:id="rId2"/>
              </a:rPr>
              <a:t>photos/blogjamdotorg/</a:t>
            </a:r>
            <a:r>
              <a:rPr lang="en-US" dirty="0" smtClean="0"/>
              <a:t> / </a:t>
            </a:r>
            <a:r>
              <a:rPr lang="en-US" dirty="0" smtClean="0">
                <a:hlinkClick r:id="rId3"/>
              </a:rPr>
              <a:t>CC BY-NC 2.0</a:t>
            </a:r>
            <a:endParaRPr lang="en-US" dirty="0"/>
          </a:p>
        </p:txBody>
      </p:sp>
      <p:pic>
        <p:nvPicPr>
          <p:cNvPr id="3" name="Picture 2"/>
          <p:cNvPicPr>
            <a:picLocks noChangeAspect="1"/>
          </p:cNvPicPr>
          <p:nvPr/>
        </p:nvPicPr>
        <p:blipFill>
          <a:blip r:embed="rId4"/>
          <a:stretch>
            <a:fillRect/>
          </a:stretch>
        </p:blipFill>
        <p:spPr>
          <a:xfrm>
            <a:off x="4191000" y="259580"/>
            <a:ext cx="4241800" cy="6350000"/>
          </a:xfrm>
          <a:prstGeom prst="rect">
            <a:avLst/>
          </a:prstGeom>
        </p:spPr>
      </p:pic>
      <p:sp>
        <p:nvSpPr>
          <p:cNvPr id="4" name="TextBox 3"/>
          <p:cNvSpPr txBox="1"/>
          <p:nvPr/>
        </p:nvSpPr>
        <p:spPr>
          <a:xfrm>
            <a:off x="457200" y="1783140"/>
            <a:ext cx="3124200" cy="1569660"/>
          </a:xfrm>
          <a:prstGeom prst="rect">
            <a:avLst/>
          </a:prstGeom>
          <a:noFill/>
        </p:spPr>
        <p:txBody>
          <a:bodyPr wrap="square" rtlCol="0">
            <a:spAutoFit/>
          </a:bodyPr>
          <a:lstStyle/>
          <a:p>
            <a:r>
              <a:rPr lang="en-US" sz="3200" dirty="0" smtClean="0"/>
              <a:t>We’re</a:t>
            </a:r>
            <a:r>
              <a:rPr lang="en-US" sz="3200" dirty="0" smtClean="0"/>
              <a:t> basically doing </a:t>
            </a:r>
            <a:r>
              <a:rPr lang="en-US" sz="3200" dirty="0" smtClean="0"/>
              <a:t>this right now.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381000" y="2895600"/>
            <a:ext cx="2498702" cy="32766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590800" y="609600"/>
            <a:ext cx="6029325" cy="2066925"/>
          </a:xfrm>
          <a:prstGeom prst="rect">
            <a:avLst/>
          </a:prstGeom>
          <a:noFill/>
          <a:ln w="9525">
            <a:noFill/>
            <a:miter lim="800000"/>
            <a:headEnd/>
            <a:tailEnd/>
          </a:ln>
        </p:spPr>
      </p:pic>
      <p:sp>
        <p:nvSpPr>
          <p:cNvPr id="7" name="TextBox 6"/>
          <p:cNvSpPr txBox="1"/>
          <p:nvPr/>
        </p:nvSpPr>
        <p:spPr>
          <a:xfrm>
            <a:off x="3200400" y="3581400"/>
            <a:ext cx="5334000" cy="1477328"/>
          </a:xfrm>
          <a:prstGeom prst="rect">
            <a:avLst/>
          </a:prstGeom>
          <a:noFill/>
        </p:spPr>
        <p:txBody>
          <a:bodyPr wrap="square" rtlCol="0">
            <a:spAutoFit/>
          </a:bodyPr>
          <a:lstStyle/>
          <a:p>
            <a:r>
              <a:rPr lang="en-US" dirty="0" smtClean="0"/>
              <a:t>Walsh, Norman. (2003).  “RDF Twig: Accessing RDF Graphs in XSLT.” Extreme Markup Languages Conference, 4 - 8 August, 2003, Montreal, Quebec, Canada.</a:t>
            </a:r>
          </a:p>
          <a:p>
            <a:r>
              <a:rPr lang="en-US" dirty="0" smtClean="0"/>
              <a:t>http://nwalsh.com/docs/articles/extreme2003/</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from V/FRBR at IU</a:t>
            </a:r>
            <a:endParaRPr lang="en-US" dirty="0"/>
          </a:p>
        </p:txBody>
      </p:sp>
      <p:pic>
        <p:nvPicPr>
          <p:cNvPr id="6" name="Content Placeholder 5" descr="xmlattributes.png"/>
          <p:cNvPicPr>
            <a:picLocks noGrp="1" noChangeAspect="1"/>
          </p:cNvPicPr>
          <p:nvPr>
            <p:ph idx="1"/>
          </p:nvPr>
        </p:nvPicPr>
        <p:blipFill>
          <a:blip r:embed="rId2" cstate="print"/>
          <a:stretch>
            <a:fillRect/>
          </a:stretch>
        </p:blipFill>
        <p:spPr>
          <a:xfrm>
            <a:off x="1294622" y="2819400"/>
            <a:ext cx="6553978" cy="1381863"/>
          </a:xfrm>
        </p:spPr>
      </p:pic>
      <p:sp>
        <p:nvSpPr>
          <p:cNvPr id="13" name="Rectangle 12"/>
          <p:cNvSpPr/>
          <p:nvPr/>
        </p:nvSpPr>
        <p:spPr>
          <a:xfrm>
            <a:off x="4419600" y="2819400"/>
            <a:ext cx="838200" cy="3048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4000" y="3149958"/>
            <a:ext cx="5943600" cy="3810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Up Arrow Callout 3"/>
          <p:cNvSpPr/>
          <p:nvPr/>
        </p:nvSpPr>
        <p:spPr>
          <a:xfrm>
            <a:off x="4953000" y="1295400"/>
            <a:ext cx="3581400" cy="4191000"/>
          </a:xfrm>
          <a:prstGeom prst="upArrowCallout">
            <a:avLst/>
          </a:prstGeom>
          <a:solidFill>
            <a:schemeClr val="accent4">
              <a:lumMod val="60000"/>
              <a:lumOff val="4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 Arrow Callout 4"/>
          <p:cNvSpPr/>
          <p:nvPr/>
        </p:nvSpPr>
        <p:spPr>
          <a:xfrm>
            <a:off x="685800" y="1295400"/>
            <a:ext cx="3581400" cy="4191000"/>
          </a:xfrm>
          <a:prstGeom prst="upArrowCallout">
            <a:avLst/>
          </a:prstGeom>
          <a:solidFill>
            <a:schemeClr val="accent4">
              <a:lumMod val="60000"/>
              <a:lumOff val="40000"/>
            </a:schemeClr>
          </a:solidFill>
          <a:ln>
            <a:solidFill>
              <a:schemeClr val="accent4">
                <a:lumMod val="60000"/>
                <a:lumOff val="40000"/>
              </a:schemeClr>
            </a:solidFill>
          </a:ln>
          <a:scene3d>
            <a:camera prst="orthographicFront">
              <a:rot lat="1080000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19200" y="2173069"/>
            <a:ext cx="2438400" cy="1200329"/>
          </a:xfrm>
          <a:prstGeom prst="rect">
            <a:avLst/>
          </a:prstGeom>
          <a:noFill/>
        </p:spPr>
        <p:txBody>
          <a:bodyPr wrap="square" rtlCol="0">
            <a:spAutoFit/>
          </a:bodyPr>
          <a:lstStyle/>
          <a:p>
            <a:pPr algn="ctr"/>
            <a:r>
              <a:rPr lang="en-US" sz="3600" dirty="0" smtClean="0"/>
              <a:t>XML – </a:t>
            </a:r>
            <a:br>
              <a:rPr lang="en-US" sz="3600" dirty="0" smtClean="0"/>
            </a:br>
            <a:r>
              <a:rPr lang="en-US" sz="3600" dirty="0" smtClean="0"/>
              <a:t>top down</a:t>
            </a:r>
            <a:endParaRPr lang="en-US" sz="3600" dirty="0"/>
          </a:p>
        </p:txBody>
      </p:sp>
      <p:sp>
        <p:nvSpPr>
          <p:cNvPr id="7" name="TextBox 6"/>
          <p:cNvSpPr txBox="1"/>
          <p:nvPr/>
        </p:nvSpPr>
        <p:spPr>
          <a:xfrm>
            <a:off x="5562600" y="3773269"/>
            <a:ext cx="2438400" cy="1200329"/>
          </a:xfrm>
          <a:prstGeom prst="rect">
            <a:avLst/>
          </a:prstGeom>
          <a:noFill/>
        </p:spPr>
        <p:txBody>
          <a:bodyPr wrap="square" rtlCol="0">
            <a:spAutoFit/>
          </a:bodyPr>
          <a:lstStyle/>
          <a:p>
            <a:pPr algn="ctr"/>
            <a:r>
              <a:rPr lang="en-US" sz="3600" dirty="0" smtClean="0"/>
              <a:t>RDF – bottom up</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905000" y="2667000"/>
            <a:ext cx="6400800" cy="990600"/>
          </a:xfrm>
        </p:spPr>
        <p:txBody>
          <a:bodyPr>
            <a:normAutofit lnSpcReduction="10000"/>
          </a:bodyPr>
          <a:lstStyle/>
          <a:p>
            <a:pPr algn="r">
              <a:buNone/>
            </a:pPr>
            <a:r>
              <a:rPr lang="en-US" dirty="0" smtClean="0"/>
              <a:t>RDF Schema ≠ XML Schema</a:t>
            </a:r>
          </a:p>
          <a:p>
            <a:pPr algn="r">
              <a:buNone/>
            </a:pPr>
            <a:r>
              <a:rPr lang="en-US" dirty="0" smtClean="0"/>
              <a:t>RDF Subject ≠  Library Subject</a:t>
            </a:r>
          </a:p>
          <a:p>
            <a:pPr algn="r">
              <a:buNone/>
            </a:pPr>
            <a:endParaRPr lang="en-US" dirty="0" smtClean="0"/>
          </a:p>
          <a:p>
            <a:pPr algn="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624" y="1315306"/>
            <a:ext cx="8734602" cy="4094894"/>
          </a:xfrm>
          <a:prstGeom prst="rect">
            <a:avLst/>
          </a:prstGeom>
        </p:spPr>
      </p:pic>
      <p:sp>
        <p:nvSpPr>
          <p:cNvPr id="5" name="TextBox 4"/>
          <p:cNvSpPr txBox="1"/>
          <p:nvPr/>
        </p:nvSpPr>
        <p:spPr>
          <a:xfrm>
            <a:off x="304800" y="5906869"/>
            <a:ext cx="7620000" cy="646331"/>
          </a:xfrm>
          <a:prstGeom prst="rect">
            <a:avLst/>
          </a:prstGeom>
          <a:noFill/>
        </p:spPr>
        <p:txBody>
          <a:bodyPr wrap="square" rtlCol="0">
            <a:spAutoFit/>
          </a:bodyPr>
          <a:lstStyle/>
          <a:p>
            <a:r>
              <a:rPr lang="en-US" dirty="0" smtClean="0"/>
              <a:t>RDF Vocabulary Description Language 1.0: RDF Schema. </a:t>
            </a:r>
            <a:br>
              <a:rPr lang="en-US" dirty="0" smtClean="0"/>
            </a:br>
            <a:r>
              <a:rPr lang="en-US" dirty="0" smtClean="0"/>
              <a:t>http://www.w3.org/TR/rdf-schema/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1447800"/>
            <a:ext cx="6834433" cy="4419600"/>
          </a:xfrm>
          <a:prstGeom prst="rect">
            <a:avLst/>
          </a:prstGeom>
          <a:noFill/>
          <a:ln w="9525">
            <a:noFill/>
            <a:miter lim="800000"/>
            <a:headEnd/>
            <a:tailEnd/>
          </a:ln>
        </p:spPr>
      </p:pic>
      <p:sp>
        <p:nvSpPr>
          <p:cNvPr id="3" name="Title 2"/>
          <p:cNvSpPr>
            <a:spLocks noGrp="1"/>
          </p:cNvSpPr>
          <p:nvPr>
            <p:ph type="title"/>
          </p:nvPr>
        </p:nvSpPr>
        <p:spPr>
          <a:xfrm>
            <a:off x="457200" y="304800"/>
            <a:ext cx="8229600" cy="863136"/>
          </a:xfrm>
        </p:spPr>
        <p:txBody>
          <a:bodyPr>
            <a:normAutofit fontScale="90000"/>
          </a:bodyPr>
          <a:lstStyle/>
          <a:p>
            <a:r>
              <a:rPr lang="en-US" dirty="0" smtClean="0"/>
              <a:t/>
            </a:r>
            <a:br>
              <a:rPr lang="en-US" dirty="0" smtClean="0"/>
            </a:br>
            <a:r>
              <a:rPr lang="en-US" sz="4300" dirty="0" smtClean="0"/>
              <a:t>But we’re used to thinking this way</a:t>
            </a:r>
            <a:endParaRPr lang="en-US" sz="4300" dirty="0"/>
          </a:p>
        </p:txBody>
      </p:sp>
      <p:sp>
        <p:nvSpPr>
          <p:cNvPr id="4" name="Content Placeholder 3"/>
          <p:cNvSpPr>
            <a:spLocks noGrp="1"/>
          </p:cNvSpPr>
          <p:nvPr>
            <p:ph idx="1"/>
          </p:nvPr>
        </p:nvSpPr>
        <p:spPr>
          <a:xfrm>
            <a:off x="228600" y="5867399"/>
            <a:ext cx="8153400" cy="838201"/>
          </a:xfrm>
        </p:spPr>
        <p:txBody>
          <a:bodyPr>
            <a:noAutofit/>
          </a:bodyPr>
          <a:lstStyle/>
          <a:p>
            <a:pPr marL="0" indent="0">
              <a:buNone/>
            </a:pPr>
            <a:r>
              <a:rPr lang="en-US" sz="1600" dirty="0" err="1" smtClean="0"/>
              <a:t>Elings</a:t>
            </a:r>
            <a:r>
              <a:rPr lang="en-US" sz="1600" dirty="0" smtClean="0"/>
              <a:t>, Mary W., and Günter </a:t>
            </a:r>
            <a:r>
              <a:rPr lang="en-US" sz="1600" dirty="0" err="1" smtClean="0"/>
              <a:t>Waibel</a:t>
            </a:r>
            <a:r>
              <a:rPr lang="en-US" sz="1600" dirty="0" smtClean="0"/>
              <a:t>.  (March 2007). “Metadata for All: Descriptive Standards and Metadata Sharing Across Libraries, Archives, and Museums.” </a:t>
            </a:r>
            <a:r>
              <a:rPr lang="en-US" sz="1600" i="1" dirty="0" smtClean="0"/>
              <a:t>First Monday </a:t>
            </a:r>
            <a:r>
              <a:rPr lang="en-US" sz="1600" dirty="0" smtClean="0"/>
              <a:t>12(3). http://firstmonday.org/article/view/1628/1543</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realizations</a:t>
            </a:r>
            <a:endParaRPr lang="en-US" dirty="0"/>
          </a:p>
        </p:txBody>
      </p:sp>
      <p:sp>
        <p:nvSpPr>
          <p:cNvPr id="3" name="Content Placeholder 2"/>
          <p:cNvSpPr>
            <a:spLocks noGrp="1"/>
          </p:cNvSpPr>
          <p:nvPr>
            <p:ph idx="1"/>
          </p:nvPr>
        </p:nvSpPr>
        <p:spPr/>
        <p:txBody>
          <a:bodyPr>
            <a:normAutofit lnSpcReduction="10000"/>
          </a:bodyPr>
          <a:lstStyle/>
          <a:p>
            <a:r>
              <a:rPr lang="en-US" dirty="0" smtClean="0"/>
              <a:t>XML elements aren’t RDF properties</a:t>
            </a:r>
          </a:p>
          <a:p>
            <a:r>
              <a:rPr lang="en-US" dirty="0" smtClean="0"/>
              <a:t>XML model speaks to our comfort with authority and “following the rules”</a:t>
            </a:r>
          </a:p>
          <a:p>
            <a:r>
              <a:rPr lang="en-US" dirty="0" smtClean="0"/>
              <a:t>RDF talks about element sets as vocabularies</a:t>
            </a:r>
          </a:p>
          <a:p>
            <a:r>
              <a:rPr lang="en-US" dirty="0" smtClean="0"/>
              <a:t>RDF model is intentionally additive</a:t>
            </a:r>
          </a:p>
          <a:p>
            <a:r>
              <a:rPr lang="en-US" dirty="0" smtClean="0"/>
              <a:t>But is potentially fragile from missing linkages</a:t>
            </a:r>
          </a:p>
          <a:p>
            <a:r>
              <a:rPr lang="en-US" dirty="0" smtClean="0"/>
              <a:t>RDF pushes humans further back in the process; it doesn’t remove them entirely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7150" y="254000"/>
            <a:ext cx="7512050" cy="5734389"/>
          </a:xfrm>
          <a:prstGeom prst="rect">
            <a:avLst/>
          </a:prstGeom>
        </p:spPr>
      </p:pic>
      <p:sp>
        <p:nvSpPr>
          <p:cNvPr id="5" name="TextBox 4"/>
          <p:cNvSpPr txBox="1"/>
          <p:nvPr/>
        </p:nvSpPr>
        <p:spPr>
          <a:xfrm>
            <a:off x="228600" y="6059269"/>
            <a:ext cx="8229600" cy="646331"/>
          </a:xfrm>
          <a:prstGeom prst="rect">
            <a:avLst/>
          </a:prstGeom>
          <a:noFill/>
        </p:spPr>
        <p:txBody>
          <a:bodyPr wrap="square" rtlCol="0">
            <a:spAutoFit/>
          </a:bodyPr>
          <a:lstStyle/>
          <a:p>
            <a:r>
              <a:rPr lang="en-US" dirty="0" smtClean="0"/>
              <a:t>Scholarly Works Dublin Core Application Profile. </a:t>
            </a:r>
            <a:br>
              <a:rPr lang="en-US" dirty="0" smtClean="0"/>
            </a:br>
            <a:r>
              <a:rPr lang="en-US" dirty="0" smtClean="0"/>
              <a:t>http://</a:t>
            </a:r>
            <a:r>
              <a:rPr lang="en-US" dirty="0" err="1" smtClean="0"/>
              <a:t>www.ukoln.ac.uk/repositories/digirep/index/Model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nvGraphicFramePr>
        <p:xfrm>
          <a:off x="1600200" y="1447800"/>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9" name="Curved Right Arrow 8"/>
          <p:cNvSpPr/>
          <p:nvPr/>
        </p:nvSpPr>
        <p:spPr>
          <a:xfrm rot="2554575">
            <a:off x="4931075" y="603676"/>
            <a:ext cx="535863" cy="25188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172200" y="1143000"/>
            <a:ext cx="2438400" cy="523220"/>
          </a:xfrm>
          <a:prstGeom prst="rect">
            <a:avLst/>
          </a:prstGeom>
          <a:noFill/>
        </p:spPr>
        <p:txBody>
          <a:bodyPr wrap="square" rtlCol="0">
            <a:spAutoFit/>
          </a:bodyPr>
          <a:lstStyle/>
          <a:p>
            <a:r>
              <a:rPr lang="en-US" sz="2800" dirty="0" smtClean="0"/>
              <a:t>Who’s here?</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371600"/>
            <a:ext cx="7467600" cy="3763962"/>
          </a:xfrm>
        </p:spPr>
        <p:txBody>
          <a:bodyPr/>
          <a:lstStyle/>
          <a:p>
            <a:pPr>
              <a:buNone/>
            </a:pPr>
            <a:r>
              <a:rPr lang="en-US" dirty="0" smtClean="0"/>
              <a:t>“The Semantic Web is not a separate Web but an extension of the current one, in which information is given well-defined meaning, better enabling computers and people to work in cooperation.”</a:t>
            </a:r>
            <a:endParaRPr lang="en-US" dirty="0"/>
          </a:p>
        </p:txBody>
      </p:sp>
      <p:sp>
        <p:nvSpPr>
          <p:cNvPr id="5" name="TextBox 4"/>
          <p:cNvSpPr txBox="1"/>
          <p:nvPr/>
        </p:nvSpPr>
        <p:spPr>
          <a:xfrm>
            <a:off x="2819400" y="5791200"/>
            <a:ext cx="6096000" cy="646331"/>
          </a:xfrm>
          <a:prstGeom prst="rect">
            <a:avLst/>
          </a:prstGeom>
          <a:noFill/>
        </p:spPr>
        <p:txBody>
          <a:bodyPr wrap="square" rtlCol="0">
            <a:spAutoFit/>
          </a:bodyPr>
          <a:lstStyle/>
          <a:p>
            <a:r>
              <a:rPr lang="en-US" dirty="0" smtClean="0"/>
              <a:t>Berners-Lee, Tim, James </a:t>
            </a:r>
            <a:r>
              <a:rPr lang="en-US" dirty="0" err="1" smtClean="0"/>
              <a:t>Hendler</a:t>
            </a:r>
            <a:r>
              <a:rPr lang="en-US" dirty="0" smtClean="0"/>
              <a:t> and </a:t>
            </a:r>
            <a:r>
              <a:rPr lang="en-US" dirty="0" err="1" smtClean="0"/>
              <a:t>Ora</a:t>
            </a:r>
            <a:r>
              <a:rPr lang="en-US" dirty="0" smtClean="0"/>
              <a:t> </a:t>
            </a:r>
            <a:r>
              <a:rPr lang="en-US" dirty="0" err="1" smtClean="0"/>
              <a:t>Lassila</a:t>
            </a:r>
            <a:r>
              <a:rPr lang="en-US" dirty="0" smtClean="0"/>
              <a:t>. (May 2001). “The Semantic Web.”  </a:t>
            </a:r>
            <a:r>
              <a:rPr lang="en-US" i="1" dirty="0" smtClean="0"/>
              <a:t>Scientific American </a:t>
            </a:r>
            <a:r>
              <a:rPr lang="en-US" dirty="0" smtClean="0"/>
              <a:t>284(5).</a:t>
            </a:r>
            <a:endParaRPr lang="en-US"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905000" y="2362200"/>
            <a:ext cx="6400800" cy="2057400"/>
          </a:xfrm>
        </p:spPr>
        <p:txBody>
          <a:bodyPr>
            <a:normAutofit/>
          </a:bodyPr>
          <a:lstStyle/>
          <a:p>
            <a:pPr algn="r">
              <a:buNone/>
            </a:pPr>
            <a:r>
              <a:rPr lang="en-US" dirty="0" smtClean="0"/>
              <a:t>“…</a:t>
            </a:r>
            <a:r>
              <a:rPr lang="en-US" dirty="0" smtClean="0"/>
              <a:t>accustomed patterns of operation and existing standards do not serve us well in a Web environment</a:t>
            </a:r>
            <a:r>
              <a:rPr lang="en-US" dirty="0" smtClean="0"/>
              <a:t>.”</a:t>
            </a:r>
            <a:endParaRPr lang="en-US" dirty="0" smtClean="0"/>
          </a:p>
          <a:p>
            <a:pPr algn="r">
              <a:buNone/>
            </a:pPr>
            <a:endParaRPr lang="en-US" dirty="0" smtClean="0"/>
          </a:p>
          <a:p>
            <a:pPr algn="r">
              <a:buNone/>
            </a:pPr>
            <a:endParaRPr lang="en-US" dirty="0"/>
          </a:p>
        </p:txBody>
      </p:sp>
      <p:sp>
        <p:nvSpPr>
          <p:cNvPr id="3" name="TextBox 2"/>
          <p:cNvSpPr txBox="1"/>
          <p:nvPr/>
        </p:nvSpPr>
        <p:spPr>
          <a:xfrm>
            <a:off x="228600" y="5798403"/>
            <a:ext cx="7848600" cy="830997"/>
          </a:xfrm>
          <a:prstGeom prst="rect">
            <a:avLst/>
          </a:prstGeom>
          <a:noFill/>
        </p:spPr>
        <p:txBody>
          <a:bodyPr wrap="square" rtlCol="0">
            <a:spAutoFit/>
          </a:bodyPr>
          <a:lstStyle/>
          <a:p>
            <a:r>
              <a:rPr lang="en-US" sz="1600" dirty="0" smtClean="0"/>
              <a:t>Library of Congress Working Group on the Future of Bibliographic Control. </a:t>
            </a:r>
            <a:br>
              <a:rPr lang="en-US" sz="1600" dirty="0" smtClean="0"/>
            </a:br>
            <a:r>
              <a:rPr lang="en-US" sz="1600" i="1" dirty="0" smtClean="0"/>
              <a:t>On the Record</a:t>
            </a:r>
            <a:r>
              <a:rPr lang="en-US" sz="1600" dirty="0" smtClean="0"/>
              <a:t>.</a:t>
            </a:r>
            <a:r>
              <a:rPr lang="en-US" sz="1600" dirty="0" smtClean="0"/>
              <a:t> </a:t>
            </a:r>
            <a:br>
              <a:rPr lang="en-US" sz="1600" dirty="0" smtClean="0"/>
            </a:br>
            <a:r>
              <a:rPr lang="en-US" sz="1600" dirty="0" smtClean="0"/>
              <a:t>http</a:t>
            </a:r>
            <a:r>
              <a:rPr lang="en-US" sz="1600" dirty="0" smtClean="0"/>
              <a:t>://www.loc.gov/bibliographic-future/news/lcwg-ontherecord-jan08-final.pdf</a:t>
            </a:r>
            <a:endParaRPr 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905000" y="2667000"/>
            <a:ext cx="6400800" cy="990600"/>
          </a:xfrm>
        </p:spPr>
        <p:txBody>
          <a:bodyPr/>
          <a:lstStyle/>
          <a:p>
            <a:pPr algn="r">
              <a:buNone/>
            </a:pPr>
            <a:r>
              <a:rPr lang="en-US" dirty="0" smtClean="0"/>
              <a:t>Potential ≠ Success</a:t>
            </a:r>
          </a:p>
          <a:p>
            <a:pPr algn="r">
              <a:buNone/>
            </a:pPr>
            <a:endParaRPr lang="en-US" dirty="0" smtClean="0"/>
          </a:p>
          <a:p>
            <a:pPr algn="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905000" y="2667000"/>
            <a:ext cx="6400800" cy="990600"/>
          </a:xfrm>
        </p:spPr>
        <p:txBody>
          <a:bodyPr/>
          <a:lstStyle/>
          <a:p>
            <a:pPr algn="r">
              <a:buNone/>
            </a:pPr>
            <a:r>
              <a:rPr lang="en-US" dirty="0" smtClean="0"/>
              <a:t>Potential ≠ Success</a:t>
            </a:r>
          </a:p>
          <a:p>
            <a:pPr algn="r">
              <a:buNone/>
            </a:pPr>
            <a:endParaRPr lang="en-US" dirty="0" smtClean="0"/>
          </a:p>
          <a:p>
            <a:pPr algn="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905000" y="2667000"/>
            <a:ext cx="6400800" cy="990600"/>
          </a:xfrm>
        </p:spPr>
        <p:txBody>
          <a:bodyPr/>
          <a:lstStyle/>
          <a:p>
            <a:pPr algn="r">
              <a:buNone/>
            </a:pPr>
            <a:r>
              <a:rPr lang="en-US" dirty="0" smtClean="0"/>
              <a:t>Potential ≠ Success</a:t>
            </a:r>
          </a:p>
          <a:p>
            <a:pPr algn="r">
              <a:buNone/>
            </a:pPr>
            <a:endParaRPr lang="en-US" dirty="0" smtClean="0"/>
          </a:p>
          <a:p>
            <a:pPr algn="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905000" y="2667000"/>
            <a:ext cx="6400800" cy="990600"/>
          </a:xfrm>
        </p:spPr>
        <p:txBody>
          <a:bodyPr/>
          <a:lstStyle/>
          <a:p>
            <a:pPr algn="r">
              <a:buNone/>
            </a:pPr>
            <a:r>
              <a:rPr lang="en-US" dirty="0" smtClean="0"/>
              <a:t>So what do we do now?</a:t>
            </a:r>
          </a:p>
          <a:p>
            <a:pPr algn="r">
              <a:buNone/>
            </a:pPr>
            <a:endParaRPr lang="en-US" dirty="0" smtClean="0"/>
          </a:p>
          <a:p>
            <a:pPr algn="r">
              <a:buNone/>
            </a:pPr>
            <a:endParaRPr lang="en-US" dirty="0"/>
          </a:p>
        </p:txBody>
      </p:sp>
      <p:sp>
        <p:nvSpPr>
          <p:cNvPr id="3" name="TextBox 2"/>
          <p:cNvSpPr txBox="1"/>
          <p:nvPr/>
        </p:nvSpPr>
        <p:spPr>
          <a:xfrm>
            <a:off x="5867400" y="3657600"/>
            <a:ext cx="2362200" cy="646331"/>
          </a:xfrm>
          <a:prstGeom prst="rect">
            <a:avLst/>
          </a:prstGeom>
          <a:noFill/>
        </p:spPr>
        <p:txBody>
          <a:bodyPr wrap="square" rtlCol="0">
            <a:spAutoFit/>
          </a:bodyPr>
          <a:lstStyle/>
          <a:p>
            <a:pPr algn="r"/>
            <a:r>
              <a:rPr lang="en-US" dirty="0" smtClean="0"/>
              <a:t>(Do we even need </a:t>
            </a:r>
            <a:br>
              <a:rPr lang="en-US" dirty="0" smtClean="0"/>
            </a:br>
            <a:r>
              <a:rPr lang="en-US" dirty="0" smtClean="0"/>
              <a:t>to do anything?)</a:t>
            </a:r>
            <a:endParaRPr lang="en-US" dirty="0"/>
          </a:p>
        </p:txBody>
      </p:sp>
      <p:sp>
        <p:nvSpPr>
          <p:cNvPr id="4" name="TextBox 3"/>
          <p:cNvSpPr txBox="1"/>
          <p:nvPr/>
        </p:nvSpPr>
        <p:spPr>
          <a:xfrm>
            <a:off x="5562600" y="4535269"/>
            <a:ext cx="2667000" cy="923330"/>
          </a:xfrm>
          <a:prstGeom prst="rect">
            <a:avLst/>
          </a:prstGeom>
          <a:noFill/>
        </p:spPr>
        <p:txBody>
          <a:bodyPr wrap="square" rtlCol="0">
            <a:spAutoFit/>
          </a:bodyPr>
          <a:lstStyle/>
          <a:p>
            <a:pPr algn="r"/>
            <a:r>
              <a:rPr lang="en-US" dirty="0" smtClean="0"/>
              <a:t>(Or are new and revised XML formats going to be enough?)</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905000" y="2667000"/>
            <a:ext cx="6400800" cy="990600"/>
          </a:xfrm>
        </p:spPr>
        <p:txBody>
          <a:bodyPr>
            <a:normAutofit lnSpcReduction="10000"/>
          </a:bodyPr>
          <a:lstStyle/>
          <a:p>
            <a:pPr algn="r">
              <a:buNone/>
            </a:pPr>
            <a:r>
              <a:rPr lang="en-US" dirty="0" smtClean="0"/>
              <a:t>Balance building infrastructure with facilitating production</a:t>
            </a:r>
          </a:p>
          <a:p>
            <a:pPr algn="r">
              <a:buNone/>
            </a:pPr>
            <a:endParaRPr lang="en-US" dirty="0" smtClean="0"/>
          </a:p>
          <a:p>
            <a:pPr algn="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Here’s what we know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Libraries have to move data to the </a:t>
            </a:r>
            <a:r>
              <a:rPr lang="en-US" dirty="0" smtClean="0"/>
              <a:t>Web</a:t>
            </a:r>
            <a:endParaRPr lang="en-US" dirty="0" smtClean="0"/>
          </a:p>
          <a:p>
            <a:r>
              <a:rPr lang="en-US" dirty="0" err="1" smtClean="0"/>
              <a:t>URIs</a:t>
            </a:r>
            <a:r>
              <a:rPr lang="en-US" dirty="0" smtClean="0"/>
              <a:t> </a:t>
            </a:r>
            <a:r>
              <a:rPr lang="en-US" dirty="0" smtClean="0"/>
              <a:t>are good</a:t>
            </a:r>
          </a:p>
          <a:p>
            <a:r>
              <a:rPr lang="en-US" dirty="0" smtClean="0"/>
              <a:t>Relegating information to notes comes back to bite you</a:t>
            </a:r>
          </a:p>
          <a:p>
            <a:r>
              <a:rPr lang="en-US" dirty="0" smtClean="0"/>
              <a:t>Libraries are already making tentative investments in these technologies</a:t>
            </a:r>
          </a:p>
          <a:p>
            <a:r>
              <a:rPr lang="en-US" dirty="0" smtClean="0"/>
              <a:t>But…</a:t>
            </a:r>
          </a:p>
          <a:p>
            <a:pPr lvl="1"/>
            <a:r>
              <a:rPr lang="en-US" dirty="0" smtClean="0"/>
              <a:t>We have trouble accepting things “not invented here”</a:t>
            </a:r>
          </a:p>
          <a:p>
            <a:pPr lvl="1"/>
            <a:r>
              <a:rPr lang="en-US" dirty="0" smtClean="0"/>
              <a:t>DC 1:1 principle ran into problems in practice</a:t>
            </a:r>
          </a:p>
          <a:p>
            <a:pPr lvl="1"/>
            <a:r>
              <a:rPr lang="en-US" dirty="0" smtClean="0"/>
              <a:t>Systems never evolved to handle the more functional metadata structures we planned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066800" y="609600"/>
            <a:ext cx="7848600" cy="4267200"/>
          </a:xfrm>
        </p:spPr>
        <p:txBody>
          <a:bodyPr>
            <a:normAutofit fontScale="92500" lnSpcReduction="10000"/>
          </a:bodyPr>
          <a:lstStyle/>
          <a:p>
            <a:pPr algn="r">
              <a:buNone/>
            </a:pPr>
            <a:r>
              <a:rPr lang="en-US" sz="3243" dirty="0" smtClean="0"/>
              <a:t>“Over the course of time we have largely let go of our Aristotelian belief that there is only one right and true tree of knowledge, but we have behaved as if the rule was still in effect because we have had to use atoms—usually paper—to preserve and transmit information.”</a:t>
            </a:r>
          </a:p>
          <a:p>
            <a:pPr marL="0" indent="0">
              <a:buNone/>
            </a:pPr>
            <a:endParaRPr lang="en-US" sz="2118" dirty="0" smtClean="0"/>
          </a:p>
          <a:p>
            <a:pPr marL="0" indent="0">
              <a:buNone/>
            </a:pPr>
            <a:endParaRPr lang="en-US" sz="2118" dirty="0" smtClean="0"/>
          </a:p>
          <a:p>
            <a:pPr marL="0" indent="0" algn="r">
              <a:buNone/>
            </a:pPr>
            <a:r>
              <a:rPr lang="en-US" sz="2118" dirty="0" smtClean="0"/>
              <a:t>Weinberger, David. (2007). </a:t>
            </a:r>
            <a:r>
              <a:rPr lang="en-US" sz="2118" i="1" dirty="0" smtClean="0"/>
              <a:t>Everything is Miscellaneous: The Power of the New Digital Disorder.</a:t>
            </a:r>
            <a:r>
              <a:rPr lang="en-US" sz="2118" dirty="0" smtClean="0"/>
              <a:t> New York: Times Books, </a:t>
            </a:r>
            <a:r>
              <a:rPr lang="en-US" sz="2118" dirty="0" err="1" smtClean="0"/>
              <a:t>p</a:t>
            </a:r>
            <a:r>
              <a:rPr lang="en-US" sz="2118" dirty="0" smtClean="0"/>
              <a:t>. 82.</a:t>
            </a:r>
          </a:p>
          <a:p>
            <a:pPr algn="r">
              <a:buNone/>
            </a:pPr>
            <a:endParaRPr lang="en-US" dirty="0" smtClean="0"/>
          </a:p>
          <a:p>
            <a:pPr algn="r">
              <a:buNone/>
            </a:pPr>
            <a:endParaRPr lang="en-US" dirty="0"/>
          </a:p>
        </p:txBody>
      </p:sp>
      <p:sp>
        <p:nvSpPr>
          <p:cNvPr id="4" name="TextBox 3"/>
          <p:cNvSpPr txBox="1"/>
          <p:nvPr/>
        </p:nvSpPr>
        <p:spPr>
          <a:xfrm>
            <a:off x="304800" y="5257800"/>
            <a:ext cx="8305800" cy="1323439"/>
          </a:xfrm>
          <a:prstGeom prst="rect">
            <a:avLst/>
          </a:prstGeom>
          <a:noFill/>
        </p:spPr>
        <p:txBody>
          <a:bodyPr wrap="square" rtlCol="0">
            <a:spAutoFit/>
          </a:bodyPr>
          <a:lstStyle/>
          <a:p>
            <a:r>
              <a:rPr lang="en-US" sz="4000" dirty="0" smtClean="0"/>
              <a:t>I</a:t>
            </a:r>
            <a:r>
              <a:rPr lang="en-US" sz="4000" dirty="0" smtClean="0"/>
              <a:t> believe we </a:t>
            </a:r>
            <a:r>
              <a:rPr lang="en-US" sz="4000" dirty="0" smtClean="0"/>
              <a:t>can apply this thinking to system design as well.</a:t>
            </a: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419600" y="5715000"/>
            <a:ext cx="2667000" cy="914400"/>
          </a:xfrm>
          <a:prstGeom prst="rect">
            <a:avLst/>
          </a:prstGeom>
          <a:noFill/>
        </p:spPr>
        <p:txBody>
          <a:bodyPr wrap="square" rtlCol="0">
            <a:spAutoFit/>
          </a:bodyPr>
          <a:lstStyle/>
          <a:p>
            <a:r>
              <a:rPr lang="pl-PL" dirty="0" smtClean="0">
                <a:hlinkClick r:id="rId2"/>
              </a:rPr>
              <a:t>http://www.flickr.com/</a:t>
            </a:r>
            <a:r>
              <a:rPr lang="en-US" dirty="0" smtClean="0">
                <a:hlinkClick r:id="rId2"/>
              </a:rPr>
              <a:t/>
            </a:r>
            <a:br>
              <a:rPr lang="en-US" dirty="0" smtClean="0">
                <a:hlinkClick r:id="rId2"/>
              </a:rPr>
            </a:br>
            <a:r>
              <a:rPr lang="pl-PL" dirty="0" smtClean="0">
                <a:hlinkClick r:id="rId2"/>
              </a:rPr>
              <a:t>photos/lawcrow911/</a:t>
            </a:r>
            <a:r>
              <a:rPr lang="pl-PL" dirty="0" smtClean="0"/>
              <a:t> </a:t>
            </a:r>
            <a:r>
              <a:rPr lang="en-US" dirty="0" smtClean="0"/>
              <a:t/>
            </a:r>
            <a:br>
              <a:rPr lang="en-US" dirty="0" smtClean="0"/>
            </a:br>
            <a:r>
              <a:rPr lang="pl-PL" dirty="0" smtClean="0"/>
              <a:t>/ </a:t>
            </a:r>
            <a:r>
              <a:rPr lang="pl-PL" dirty="0" smtClean="0">
                <a:hlinkClick r:id="rId3"/>
              </a:rPr>
              <a:t>CC BY-NC-SA 2.0</a:t>
            </a: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381000" y="609600"/>
            <a:ext cx="3964335" cy="5943600"/>
          </a:xfrm>
          <a:prstGeom prst="rect">
            <a:avLst/>
          </a:prstGeom>
          <a:noFill/>
          <a:ln w="9525">
            <a:noFill/>
            <a:miter lim="800000"/>
            <a:headEnd/>
            <a:tailEnd/>
          </a:ln>
        </p:spPr>
      </p:pic>
      <p:sp>
        <p:nvSpPr>
          <p:cNvPr id="5" name="TextBox 4"/>
          <p:cNvSpPr txBox="1"/>
          <p:nvPr/>
        </p:nvSpPr>
        <p:spPr>
          <a:xfrm>
            <a:off x="4419600" y="1981200"/>
            <a:ext cx="2971800" cy="1200329"/>
          </a:xfrm>
          <a:prstGeom prst="rect">
            <a:avLst/>
          </a:prstGeom>
          <a:noFill/>
        </p:spPr>
        <p:txBody>
          <a:bodyPr wrap="square" rtlCol="0">
            <a:spAutoFit/>
          </a:bodyPr>
          <a:lstStyle/>
          <a:p>
            <a:r>
              <a:rPr lang="en-US" sz="3600" dirty="0" smtClean="0"/>
              <a:t>I’m about to drink it…</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Take these opportunities (1)</a:t>
            </a:r>
            <a:endParaRPr lang="en-US" dirty="0"/>
          </a:p>
        </p:txBody>
      </p:sp>
      <p:sp>
        <p:nvSpPr>
          <p:cNvPr id="3" name="Content Placeholder 2"/>
          <p:cNvSpPr>
            <a:spLocks noGrp="1"/>
          </p:cNvSpPr>
          <p:nvPr>
            <p:ph idx="1"/>
          </p:nvPr>
        </p:nvSpPr>
        <p:spPr/>
        <p:txBody>
          <a:bodyPr>
            <a:normAutofit/>
          </a:bodyPr>
          <a:lstStyle/>
          <a:p>
            <a:r>
              <a:rPr lang="en-US" dirty="0" err="1" smtClean="0"/>
              <a:t>Blacklight</a:t>
            </a:r>
            <a:r>
              <a:rPr lang="en-US" dirty="0" smtClean="0"/>
              <a:t>/</a:t>
            </a:r>
            <a:r>
              <a:rPr lang="en-US" dirty="0" err="1" smtClean="0"/>
              <a:t>VuFind</a:t>
            </a:r>
            <a:r>
              <a:rPr lang="en-US" dirty="0" smtClean="0"/>
              <a:t>/etc.</a:t>
            </a:r>
          </a:p>
          <a:p>
            <a:pPr lvl="1"/>
            <a:r>
              <a:rPr lang="en-US" dirty="0" smtClean="0"/>
              <a:t>We have more control over these discovery systems than we’ve had, well, ever</a:t>
            </a:r>
          </a:p>
          <a:p>
            <a:pPr lvl="1"/>
            <a:r>
              <a:rPr lang="en-US" dirty="0" smtClean="0"/>
              <a:t>They’re getting a lot of press, support, and funding</a:t>
            </a:r>
          </a:p>
          <a:p>
            <a:pPr lvl="1">
              <a:spcAft>
                <a:spcPts val="600"/>
              </a:spcAft>
            </a:pPr>
            <a:r>
              <a:rPr lang="en-US" dirty="0" smtClean="0"/>
              <a:t>They can show off in concrete ways what’s possible if our data is in better shape</a:t>
            </a:r>
          </a:p>
          <a:p>
            <a:pPr>
              <a:spcAft>
                <a:spcPts val="600"/>
              </a:spcAft>
            </a:pPr>
            <a:r>
              <a:rPr lang="en-US" dirty="0" smtClean="0"/>
              <a:t>Participate in the growing Linked Data community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RDF model</a:t>
            </a:r>
            <a:endParaRPr lang="en-US" dirty="0"/>
          </a:p>
        </p:txBody>
      </p:sp>
      <p:pic>
        <p:nvPicPr>
          <p:cNvPr id="4" name="Content Placeholder 3" descr="rdfmodel.png"/>
          <p:cNvPicPr>
            <a:picLocks noGrp="1" noChangeAspect="1"/>
          </p:cNvPicPr>
          <p:nvPr>
            <p:ph idx="1"/>
          </p:nvPr>
        </p:nvPicPr>
        <p:blipFill>
          <a:blip r:embed="rId2" cstate="print"/>
          <a:stretch>
            <a:fillRect/>
          </a:stretch>
        </p:blipFill>
        <p:spPr>
          <a:xfrm>
            <a:off x="1232154" y="1447800"/>
            <a:ext cx="6464046" cy="5181600"/>
          </a:xfrm>
        </p:spPr>
      </p:pic>
      <p:sp>
        <p:nvSpPr>
          <p:cNvPr id="6" name="TextBox 5"/>
          <p:cNvSpPr txBox="1"/>
          <p:nvPr/>
        </p:nvSpPr>
        <p:spPr>
          <a:xfrm>
            <a:off x="609600" y="1828800"/>
            <a:ext cx="990600" cy="369332"/>
          </a:xfrm>
          <a:prstGeom prst="rect">
            <a:avLst/>
          </a:prstGeom>
          <a:solidFill>
            <a:schemeClr val="accent4">
              <a:lumMod val="60000"/>
              <a:lumOff val="40000"/>
            </a:schemeClr>
          </a:solidFill>
        </p:spPr>
        <p:txBody>
          <a:bodyPr wrap="square" rtlCol="0">
            <a:spAutoFit/>
          </a:bodyPr>
          <a:lstStyle/>
          <a:p>
            <a:r>
              <a:rPr lang="en-US" dirty="0" smtClean="0"/>
              <a:t>Subject</a:t>
            </a:r>
            <a:endParaRPr lang="en-US" dirty="0"/>
          </a:p>
        </p:txBody>
      </p:sp>
      <p:sp>
        <p:nvSpPr>
          <p:cNvPr id="7" name="TextBox 6"/>
          <p:cNvSpPr txBox="1"/>
          <p:nvPr/>
        </p:nvSpPr>
        <p:spPr>
          <a:xfrm>
            <a:off x="457200" y="6096000"/>
            <a:ext cx="990600" cy="369332"/>
          </a:xfrm>
          <a:prstGeom prst="rect">
            <a:avLst/>
          </a:prstGeom>
          <a:solidFill>
            <a:schemeClr val="accent4">
              <a:lumMod val="60000"/>
              <a:lumOff val="40000"/>
            </a:schemeClr>
          </a:solidFill>
        </p:spPr>
        <p:txBody>
          <a:bodyPr wrap="square" rtlCol="0">
            <a:spAutoFit/>
          </a:bodyPr>
          <a:lstStyle/>
          <a:p>
            <a:r>
              <a:rPr lang="en-US" dirty="0" smtClean="0"/>
              <a:t>Object</a:t>
            </a:r>
            <a:endParaRPr lang="en-US" dirty="0"/>
          </a:p>
        </p:txBody>
      </p:sp>
      <p:sp>
        <p:nvSpPr>
          <p:cNvPr id="8" name="TextBox 7"/>
          <p:cNvSpPr txBox="1"/>
          <p:nvPr/>
        </p:nvSpPr>
        <p:spPr>
          <a:xfrm>
            <a:off x="381000" y="3810000"/>
            <a:ext cx="1219200" cy="369332"/>
          </a:xfrm>
          <a:prstGeom prst="rect">
            <a:avLst/>
          </a:prstGeom>
          <a:solidFill>
            <a:schemeClr val="accent4">
              <a:lumMod val="60000"/>
              <a:lumOff val="40000"/>
            </a:schemeClr>
          </a:solidFill>
        </p:spPr>
        <p:txBody>
          <a:bodyPr wrap="square" rtlCol="0">
            <a:spAutoFit/>
          </a:bodyPr>
          <a:lstStyle/>
          <a:p>
            <a:r>
              <a:rPr lang="en-US" dirty="0" smtClean="0"/>
              <a:t>Predicate</a:t>
            </a:r>
            <a:endParaRPr lang="en-US" dirty="0"/>
          </a:p>
        </p:txBody>
      </p:sp>
      <p:cxnSp>
        <p:nvCxnSpPr>
          <p:cNvPr id="10" name="Straight Arrow Connector 9"/>
          <p:cNvCxnSpPr/>
          <p:nvPr/>
        </p:nvCxnSpPr>
        <p:spPr>
          <a:xfrm>
            <a:off x="1676400" y="4038600"/>
            <a:ext cx="6858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511121" y="6297254"/>
            <a:ext cx="3810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562100" y="2299416"/>
            <a:ext cx="304800" cy="228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28800" y="1600200"/>
            <a:ext cx="1645920" cy="369332"/>
          </a:xfrm>
          <a:prstGeom prst="rect">
            <a:avLst/>
          </a:prstGeom>
          <a:solidFill>
            <a:schemeClr val="accent4">
              <a:lumMod val="60000"/>
              <a:lumOff val="40000"/>
            </a:schemeClr>
          </a:solidFill>
        </p:spPr>
        <p:txBody>
          <a:bodyPr wrap="square" rtlCol="0">
            <a:spAutoFit/>
          </a:bodyPr>
          <a:lstStyle/>
          <a:p>
            <a:r>
              <a:rPr lang="en-US" dirty="0" smtClean="0"/>
              <a:t>URI reference</a:t>
            </a:r>
            <a:endParaRPr lang="en-US" dirty="0"/>
          </a:p>
        </p:txBody>
      </p:sp>
      <p:sp>
        <p:nvSpPr>
          <p:cNvPr id="16" name="TextBox 15"/>
          <p:cNvSpPr txBox="1"/>
          <p:nvPr/>
        </p:nvSpPr>
        <p:spPr>
          <a:xfrm>
            <a:off x="5593080" y="4989352"/>
            <a:ext cx="1645920" cy="369332"/>
          </a:xfrm>
          <a:prstGeom prst="rect">
            <a:avLst/>
          </a:prstGeom>
          <a:solidFill>
            <a:schemeClr val="accent4">
              <a:lumMod val="60000"/>
              <a:lumOff val="40000"/>
            </a:schemeClr>
          </a:solidFill>
        </p:spPr>
        <p:txBody>
          <a:bodyPr wrap="square" rtlCol="0">
            <a:spAutoFit/>
          </a:bodyPr>
          <a:lstStyle/>
          <a:p>
            <a:r>
              <a:rPr lang="en-US" dirty="0" smtClean="0"/>
              <a:t>URI reference</a:t>
            </a:r>
            <a:endParaRPr lang="en-US" dirty="0"/>
          </a:p>
        </p:txBody>
      </p:sp>
      <p:sp>
        <p:nvSpPr>
          <p:cNvPr id="17" name="TextBox 16"/>
          <p:cNvSpPr txBox="1"/>
          <p:nvPr/>
        </p:nvSpPr>
        <p:spPr>
          <a:xfrm>
            <a:off x="3200400" y="6107668"/>
            <a:ext cx="838200" cy="369332"/>
          </a:xfrm>
          <a:prstGeom prst="rect">
            <a:avLst/>
          </a:prstGeom>
          <a:solidFill>
            <a:schemeClr val="accent4">
              <a:lumMod val="60000"/>
              <a:lumOff val="40000"/>
            </a:schemeClr>
          </a:solidFill>
        </p:spPr>
        <p:txBody>
          <a:bodyPr wrap="square" rtlCol="0">
            <a:spAutoFit/>
          </a:bodyPr>
          <a:lstStyle/>
          <a:p>
            <a:r>
              <a:rPr lang="en-US" dirty="0" smtClean="0"/>
              <a:t>literal</a:t>
            </a:r>
            <a:endParaRPr lang="en-US" dirty="0"/>
          </a:p>
        </p:txBody>
      </p:sp>
      <p:cxnSp>
        <p:nvCxnSpPr>
          <p:cNvPr id="20" name="Straight Arrow Connector 19"/>
          <p:cNvCxnSpPr/>
          <p:nvPr/>
        </p:nvCxnSpPr>
        <p:spPr>
          <a:xfrm rot="10800000">
            <a:off x="2667000" y="6324600"/>
            <a:ext cx="3810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247900" y="2260779"/>
            <a:ext cx="533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4876800" y="5181600"/>
            <a:ext cx="6096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48200" y="6106180"/>
            <a:ext cx="3048000" cy="461665"/>
          </a:xfrm>
          <a:prstGeom prst="rect">
            <a:avLst/>
          </a:prstGeom>
          <a:noFill/>
        </p:spPr>
        <p:txBody>
          <a:bodyPr wrap="square" rtlCol="0">
            <a:spAutoFit/>
          </a:bodyPr>
          <a:lstStyle/>
          <a:p>
            <a:pPr algn="r"/>
            <a:r>
              <a:rPr lang="en-US" sz="1200" dirty="0" smtClean="0">
                <a:solidFill>
                  <a:schemeClr val="bg1"/>
                </a:solidFill>
              </a:rPr>
              <a:t>RDF Primer</a:t>
            </a:r>
            <a:br>
              <a:rPr lang="en-US" sz="1200" dirty="0" smtClean="0">
                <a:solidFill>
                  <a:schemeClr val="bg1"/>
                </a:solidFill>
              </a:rPr>
            </a:br>
            <a:r>
              <a:rPr lang="en-US" sz="1200" dirty="0" smtClean="0">
                <a:solidFill>
                  <a:schemeClr val="bg1"/>
                </a:solidFill>
              </a:rPr>
              <a:t>http://www.w3.org/TR/rdf-primer/</a:t>
            </a:r>
            <a:endParaRPr lang="en-US" sz="1200" dirty="0">
              <a:solidFill>
                <a:schemeClr val="bg1"/>
              </a:solidFill>
            </a:endParaRPr>
          </a:p>
        </p:txBody>
      </p:sp>
      <p:sp>
        <p:nvSpPr>
          <p:cNvPr id="30" name="TextBox 29"/>
          <p:cNvSpPr txBox="1"/>
          <p:nvPr/>
        </p:nvSpPr>
        <p:spPr>
          <a:xfrm>
            <a:off x="6050280" y="4126468"/>
            <a:ext cx="1645920" cy="369332"/>
          </a:xfrm>
          <a:prstGeom prst="rect">
            <a:avLst/>
          </a:prstGeom>
          <a:solidFill>
            <a:schemeClr val="accent4">
              <a:lumMod val="60000"/>
              <a:lumOff val="40000"/>
            </a:schemeClr>
          </a:solidFill>
        </p:spPr>
        <p:txBody>
          <a:bodyPr wrap="square" rtlCol="0">
            <a:spAutoFit/>
          </a:bodyPr>
          <a:lstStyle/>
          <a:p>
            <a:r>
              <a:rPr lang="en-US" dirty="0" smtClean="0"/>
              <a:t>URI reference</a:t>
            </a:r>
            <a:endParaRPr lang="en-US" dirty="0"/>
          </a:p>
        </p:txBody>
      </p:sp>
      <p:cxnSp>
        <p:nvCxnSpPr>
          <p:cNvPr id="31" name="Straight Arrow Connector 30"/>
          <p:cNvCxnSpPr/>
          <p:nvPr/>
        </p:nvCxnSpPr>
        <p:spPr>
          <a:xfrm rot="5400000" flipH="1" flipV="1">
            <a:off x="6400800" y="3696237"/>
            <a:ext cx="7620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5" grpId="0" animBg="1"/>
      <p:bldP spid="16" grpId="0" animBg="1"/>
      <p:bldP spid="17" grpId="0" animBg="1"/>
      <p:bldP spid="30"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these opportunities (2)</a:t>
            </a:r>
            <a:endParaRPr lang="en-US" dirty="0"/>
          </a:p>
        </p:txBody>
      </p:sp>
      <p:sp>
        <p:nvSpPr>
          <p:cNvPr id="3" name="Content Placeholder 2"/>
          <p:cNvSpPr>
            <a:spLocks noGrp="1"/>
          </p:cNvSpPr>
          <p:nvPr>
            <p:ph idx="1"/>
          </p:nvPr>
        </p:nvSpPr>
        <p:spPr/>
        <p:txBody>
          <a:bodyPr/>
          <a:lstStyle/>
          <a:p>
            <a:pPr>
              <a:spcAft>
                <a:spcPts val="600"/>
              </a:spcAft>
            </a:pPr>
            <a:r>
              <a:rPr lang="en-US" dirty="0" smtClean="0"/>
              <a:t>Hide structured metadata behind web pages generated for humans</a:t>
            </a:r>
          </a:p>
          <a:p>
            <a:pPr>
              <a:spcAft>
                <a:spcPts val="600"/>
              </a:spcAft>
            </a:pPr>
            <a:r>
              <a:rPr lang="en-US" dirty="0" smtClean="0"/>
              <a:t>Participate in a possible DCAM revision</a:t>
            </a:r>
          </a:p>
          <a:p>
            <a:pPr lvl="1">
              <a:spcAft>
                <a:spcPts val="600"/>
              </a:spcAft>
            </a:pPr>
            <a:r>
              <a:rPr lang="en-US" dirty="0" smtClean="0"/>
              <a:t>Help push the theory into practice</a:t>
            </a:r>
          </a:p>
          <a:p>
            <a:r>
              <a:rPr lang="en-US" dirty="0" smtClean="0"/>
              <a:t>RDA implementation as RDF properties</a:t>
            </a:r>
          </a:p>
          <a:p>
            <a:pPr lvl="1"/>
            <a:r>
              <a:rPr lang="en-US" dirty="0" smtClean="0"/>
              <a:t>This one I’m not so sure of</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600200" y="1981200"/>
            <a:ext cx="6705600" cy="1600200"/>
          </a:xfrm>
        </p:spPr>
        <p:txBody>
          <a:bodyPr>
            <a:normAutofit/>
          </a:bodyPr>
          <a:lstStyle/>
          <a:p>
            <a:pPr algn="r">
              <a:buNone/>
            </a:pPr>
            <a:r>
              <a:rPr lang="en-US" dirty="0" smtClean="0"/>
              <a:t>Can we define our models deeply enough that both graph and tree renderings are possible?</a:t>
            </a:r>
          </a:p>
          <a:p>
            <a:pPr algn="r">
              <a:buNone/>
            </a:pPr>
            <a:endParaRPr lang="en-US" dirty="0" smtClean="0"/>
          </a:p>
          <a:p>
            <a:pPr algn="r">
              <a:buNone/>
            </a:pPr>
            <a:endParaRPr lang="en-US" dirty="0"/>
          </a:p>
        </p:txBody>
      </p:sp>
      <p:sp>
        <p:nvSpPr>
          <p:cNvPr id="3" name="Subtitle 4"/>
          <p:cNvSpPr txBox="1">
            <a:spLocks/>
          </p:cNvSpPr>
          <p:nvPr/>
        </p:nvSpPr>
        <p:spPr>
          <a:xfrm>
            <a:off x="5257800" y="3886200"/>
            <a:ext cx="3048000" cy="685800"/>
          </a:xfrm>
          <a:prstGeom prst="rect">
            <a:avLst/>
          </a:prstGeom>
        </p:spPr>
        <p:txBody>
          <a:bodyPr>
            <a:normAutofit/>
          </a:bodyPr>
          <a:lstStyle/>
          <a:p>
            <a:pPr marL="292100" marR="0" lvl="0" indent="-292100" algn="r" defTabSz="914400" rtl="0" eaLnBrk="1" fontAlgn="auto" latinLnBrk="0" hangingPunct="1">
              <a:lnSpc>
                <a:spcPct val="100000"/>
              </a:lnSpc>
              <a:spcBef>
                <a:spcPts val="0"/>
              </a:spcBef>
              <a:spcAft>
                <a:spcPts val="0"/>
              </a:spcAft>
              <a:buClr>
                <a:schemeClr val="accent1"/>
              </a:buClr>
              <a:buSzPct val="7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(If so, is it worth it?)</a:t>
            </a:r>
          </a:p>
          <a:p>
            <a:pPr marL="292100" marR="0" lvl="0" indent="-292100" algn="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ectangle 13"/>
          <p:cNvSpPr/>
          <p:nvPr/>
        </p:nvSpPr>
        <p:spPr>
          <a:xfrm>
            <a:off x="5943600" y="5715000"/>
            <a:ext cx="2590800" cy="762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09800" y="3657600"/>
            <a:ext cx="4800600" cy="1600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6758" y="1638837"/>
            <a:ext cx="3555642" cy="163776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Working incrementally</a:t>
            </a:r>
            <a:endParaRPr lang="en-US" dirty="0"/>
          </a:p>
        </p:txBody>
      </p:sp>
      <p:sp>
        <p:nvSpPr>
          <p:cNvPr id="6" name="TextBox 5"/>
          <p:cNvSpPr txBox="1"/>
          <p:nvPr/>
        </p:nvSpPr>
        <p:spPr>
          <a:xfrm>
            <a:off x="457200" y="1905000"/>
            <a:ext cx="3505200" cy="369332"/>
          </a:xfrm>
          <a:prstGeom prst="rect">
            <a:avLst/>
          </a:prstGeom>
          <a:noFill/>
        </p:spPr>
        <p:txBody>
          <a:bodyPr wrap="square" rtlCol="0">
            <a:spAutoFit/>
          </a:bodyPr>
          <a:lstStyle/>
          <a:p>
            <a:r>
              <a:rPr lang="en-US" dirty="0" smtClean="0"/>
              <a:t>Semi-formal data dictionaries</a:t>
            </a:r>
            <a:endParaRPr lang="en-US" dirty="0"/>
          </a:p>
        </p:txBody>
      </p:sp>
      <p:sp>
        <p:nvSpPr>
          <p:cNvPr id="7" name="TextBox 6"/>
          <p:cNvSpPr txBox="1"/>
          <p:nvPr/>
        </p:nvSpPr>
        <p:spPr>
          <a:xfrm>
            <a:off x="2438400" y="3810000"/>
            <a:ext cx="3505200" cy="646331"/>
          </a:xfrm>
          <a:prstGeom prst="rect">
            <a:avLst/>
          </a:prstGeom>
          <a:noFill/>
        </p:spPr>
        <p:txBody>
          <a:bodyPr wrap="square" rtlCol="0">
            <a:spAutoFit/>
          </a:bodyPr>
          <a:lstStyle/>
          <a:p>
            <a:r>
              <a:rPr lang="en-US" dirty="0" smtClean="0"/>
              <a:t>UML &amp; other formal model representations</a:t>
            </a:r>
            <a:endParaRPr lang="en-US" dirty="0"/>
          </a:p>
        </p:txBody>
      </p:sp>
      <p:sp>
        <p:nvSpPr>
          <p:cNvPr id="8" name="TextBox 7"/>
          <p:cNvSpPr txBox="1"/>
          <p:nvPr/>
        </p:nvSpPr>
        <p:spPr>
          <a:xfrm>
            <a:off x="3810000" y="4724400"/>
            <a:ext cx="3505200" cy="369332"/>
          </a:xfrm>
          <a:prstGeom prst="rect">
            <a:avLst/>
          </a:prstGeom>
          <a:noFill/>
        </p:spPr>
        <p:txBody>
          <a:bodyPr wrap="square" rtlCol="0">
            <a:spAutoFit/>
          </a:bodyPr>
          <a:lstStyle/>
          <a:p>
            <a:r>
              <a:rPr lang="en-US" dirty="0" smtClean="0"/>
              <a:t>RDF &amp; OWL representations</a:t>
            </a:r>
            <a:endParaRPr lang="en-US" dirty="0"/>
          </a:p>
        </p:txBody>
      </p:sp>
      <p:sp>
        <p:nvSpPr>
          <p:cNvPr id="9" name="TextBox 8"/>
          <p:cNvSpPr txBox="1"/>
          <p:nvPr/>
        </p:nvSpPr>
        <p:spPr>
          <a:xfrm>
            <a:off x="6096000" y="5879068"/>
            <a:ext cx="2514600" cy="369332"/>
          </a:xfrm>
          <a:prstGeom prst="rect">
            <a:avLst/>
          </a:prstGeom>
          <a:noFill/>
        </p:spPr>
        <p:txBody>
          <a:bodyPr wrap="square" rtlCol="0">
            <a:spAutoFit/>
          </a:bodyPr>
          <a:lstStyle/>
          <a:p>
            <a:r>
              <a:rPr lang="en-US" dirty="0" smtClean="0"/>
              <a:t>DCAM conformance</a:t>
            </a:r>
            <a:endParaRPr lang="en-US" dirty="0"/>
          </a:p>
        </p:txBody>
      </p:sp>
      <p:sp>
        <p:nvSpPr>
          <p:cNvPr id="11" name="TextBox 10"/>
          <p:cNvSpPr txBox="1"/>
          <p:nvPr/>
        </p:nvSpPr>
        <p:spPr>
          <a:xfrm>
            <a:off x="4267200" y="2209800"/>
            <a:ext cx="1219200" cy="369332"/>
          </a:xfrm>
          <a:prstGeom prst="rect">
            <a:avLst/>
          </a:prstGeom>
          <a:noFill/>
        </p:spPr>
        <p:txBody>
          <a:bodyPr wrap="square" rtlCol="0">
            <a:spAutoFit/>
          </a:bodyPr>
          <a:lstStyle/>
          <a:p>
            <a:r>
              <a:rPr lang="en-US" dirty="0" smtClean="0"/>
              <a:t>Phase 1?</a:t>
            </a:r>
            <a:endParaRPr lang="en-US" dirty="0"/>
          </a:p>
        </p:txBody>
      </p:sp>
      <p:sp>
        <p:nvSpPr>
          <p:cNvPr id="13" name="TextBox 12"/>
          <p:cNvSpPr txBox="1"/>
          <p:nvPr/>
        </p:nvSpPr>
        <p:spPr>
          <a:xfrm>
            <a:off x="7315200" y="4355068"/>
            <a:ext cx="1219200" cy="369332"/>
          </a:xfrm>
          <a:prstGeom prst="rect">
            <a:avLst/>
          </a:prstGeom>
          <a:noFill/>
        </p:spPr>
        <p:txBody>
          <a:bodyPr wrap="square" rtlCol="0">
            <a:spAutoFit/>
          </a:bodyPr>
          <a:lstStyle/>
          <a:p>
            <a:r>
              <a:rPr lang="en-US" dirty="0" smtClean="0"/>
              <a:t>Phase 2?</a:t>
            </a:r>
            <a:endParaRPr lang="en-US" dirty="0"/>
          </a:p>
        </p:txBody>
      </p:sp>
      <p:sp>
        <p:nvSpPr>
          <p:cNvPr id="15" name="TextBox 14"/>
          <p:cNvSpPr txBox="1"/>
          <p:nvPr/>
        </p:nvSpPr>
        <p:spPr>
          <a:xfrm>
            <a:off x="4495800" y="5943600"/>
            <a:ext cx="1219200" cy="369332"/>
          </a:xfrm>
          <a:prstGeom prst="rect">
            <a:avLst/>
          </a:prstGeom>
          <a:noFill/>
        </p:spPr>
        <p:txBody>
          <a:bodyPr wrap="square" rtlCol="0">
            <a:spAutoFit/>
          </a:bodyPr>
          <a:lstStyle/>
          <a:p>
            <a:r>
              <a:rPr lang="en-US" dirty="0" smtClean="0"/>
              <a:t>Phase 3?</a:t>
            </a:r>
            <a:endParaRPr lang="en-US" dirty="0"/>
          </a:p>
        </p:txBody>
      </p:sp>
      <p:sp>
        <p:nvSpPr>
          <p:cNvPr id="16" name="TextBox 15"/>
          <p:cNvSpPr txBox="1"/>
          <p:nvPr/>
        </p:nvSpPr>
        <p:spPr>
          <a:xfrm>
            <a:off x="1752600" y="2743200"/>
            <a:ext cx="1524000" cy="369332"/>
          </a:xfrm>
          <a:prstGeom prst="rect">
            <a:avLst/>
          </a:prstGeom>
          <a:noFill/>
        </p:spPr>
        <p:txBody>
          <a:bodyPr wrap="square" rtlCol="0">
            <a:spAutoFit/>
          </a:bodyPr>
          <a:lstStyle/>
          <a:p>
            <a:r>
              <a:rPr lang="en-US" dirty="0" smtClean="0"/>
              <a:t>Minting URIs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0" grpId="0" animBg="1"/>
      <p:bldP spid="11" grpId="0"/>
      <p:bldP spid="13" grpId="0"/>
      <p:bldP spid="15"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1600200" y="6324600"/>
            <a:ext cx="6858000" cy="369332"/>
          </a:xfrm>
          <a:prstGeom prst="rect">
            <a:avLst/>
          </a:prstGeom>
        </p:spPr>
        <p:txBody>
          <a:bodyPr wrap="square">
            <a:spAutoFit/>
          </a:bodyPr>
          <a:lstStyle/>
          <a:p>
            <a:pPr algn="r"/>
            <a:r>
              <a:rPr lang="en-US" dirty="0" smtClean="0">
                <a:hlinkClick r:id="rId2"/>
              </a:rPr>
              <a:t>http://www.flickr.com/photos/mararie/</a:t>
            </a:r>
            <a:r>
              <a:rPr lang="en-US" dirty="0" smtClean="0"/>
              <a:t> / </a:t>
            </a:r>
            <a:r>
              <a:rPr lang="en-US" dirty="0" smtClean="0">
                <a:hlinkClick r:id="rId3"/>
              </a:rPr>
              <a:t>CC BY-SA 2.0</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685800" y="457200"/>
            <a:ext cx="5816873" cy="5856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hlinkClick r:id="rId2"/>
              </a:rPr>
              <a:t>jenlrile@indiana.edu</a:t>
            </a:r>
            <a:endParaRPr lang="en-US" dirty="0" smtClean="0"/>
          </a:p>
          <a:p>
            <a:r>
              <a:rPr lang="en-US" dirty="0" smtClean="0"/>
              <a:t>These presentation slides:</a:t>
            </a:r>
            <a:br>
              <a:rPr lang="en-US" dirty="0" smtClean="0"/>
            </a:br>
            <a:r>
              <a:rPr lang="en-US" dirty="0" smtClean="0">
                <a:hlinkClick r:id="rId3"/>
              </a:rPr>
              <a:t>http://www.dlib.indiana.edu/~jenlrile/presentations/uiuc2010/semanticize.pptx</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Inferencing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Let’s say you have these statements, all from different sources:</a:t>
            </a:r>
          </a:p>
          <a:p>
            <a:pPr lvl="1"/>
            <a:r>
              <a:rPr lang="en-US" dirty="0" smtClean="0"/>
              <a:t>Dewey the dog is owned by Leslie the librarian</a:t>
            </a:r>
          </a:p>
          <a:p>
            <a:pPr lvl="1"/>
            <a:r>
              <a:rPr lang="en-US" dirty="0" smtClean="0"/>
              <a:t>Leslie the librarian lives at 1234 Cutter Lane</a:t>
            </a:r>
          </a:p>
          <a:p>
            <a:pPr lvl="1"/>
            <a:r>
              <a:rPr lang="en-US" dirty="0" smtClean="0"/>
              <a:t>Dogs typically live in the same home as their owners</a:t>
            </a:r>
          </a:p>
          <a:p>
            <a:r>
              <a:rPr lang="en-US" dirty="0" smtClean="0"/>
              <a:t>An </a:t>
            </a:r>
            <a:r>
              <a:rPr lang="en-US" dirty="0" err="1" smtClean="0"/>
              <a:t>inferencing</a:t>
            </a:r>
            <a:r>
              <a:rPr lang="en-US" dirty="0" smtClean="0"/>
              <a:t> engine can decide it’s likely that:</a:t>
            </a:r>
          </a:p>
          <a:p>
            <a:pPr lvl="1"/>
            <a:r>
              <a:rPr lang="en-US" dirty="0" smtClean="0"/>
              <a:t>Dewy the dog lives at 1234 Cutter Lane</a:t>
            </a:r>
          </a:p>
          <a:p>
            <a:r>
              <a:rPr lang="en-US" dirty="0" smtClean="0"/>
              <a:t>Leap of faith:</a:t>
            </a:r>
          </a:p>
          <a:p>
            <a:pPr lvl="1"/>
            <a:r>
              <a:rPr lang="en-US" dirty="0" smtClean="0"/>
              <a:t>If you have access to enough data, </a:t>
            </a:r>
            <a:r>
              <a:rPr lang="en-US" dirty="0" err="1" smtClean="0"/>
              <a:t>inferencing</a:t>
            </a:r>
            <a:r>
              <a:rPr lang="en-US" dirty="0" smtClean="0"/>
              <a:t> systems will work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data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Use URIs as names for things </a:t>
            </a:r>
          </a:p>
          <a:p>
            <a:pPr marL="514350" indent="-514350">
              <a:buFont typeface="+mj-lt"/>
              <a:buAutoNum type="arabicPeriod"/>
            </a:pPr>
            <a:r>
              <a:rPr lang="en-US" dirty="0" smtClean="0"/>
              <a:t>Use HTTP URIs so that people can look up those names. </a:t>
            </a:r>
          </a:p>
          <a:p>
            <a:pPr marL="514350" indent="-514350">
              <a:buFont typeface="+mj-lt"/>
              <a:buAutoNum type="arabicPeriod"/>
            </a:pPr>
            <a:r>
              <a:rPr lang="en-US" dirty="0" smtClean="0"/>
              <a:t>When someone looks up a URI, provide useful information, using the standards (RDF, SPARQL) </a:t>
            </a:r>
          </a:p>
          <a:p>
            <a:pPr marL="514350" indent="-514350">
              <a:buFont typeface="+mj-lt"/>
              <a:buAutoNum type="arabicPeriod"/>
            </a:pPr>
            <a:r>
              <a:rPr lang="en-US" dirty="0" smtClean="0"/>
              <a:t>Include links to other URIs, so that they can discover more things. </a:t>
            </a:r>
          </a:p>
        </p:txBody>
      </p:sp>
      <p:sp>
        <p:nvSpPr>
          <p:cNvPr id="4" name="TextBox 3"/>
          <p:cNvSpPr txBox="1"/>
          <p:nvPr/>
        </p:nvSpPr>
        <p:spPr>
          <a:xfrm>
            <a:off x="2667000" y="5983069"/>
            <a:ext cx="6019800" cy="646331"/>
          </a:xfrm>
          <a:prstGeom prst="rect">
            <a:avLst/>
          </a:prstGeom>
          <a:noFill/>
        </p:spPr>
        <p:txBody>
          <a:bodyPr wrap="square" rtlCol="0">
            <a:spAutoFit/>
          </a:bodyPr>
          <a:lstStyle/>
          <a:p>
            <a:pPr algn="r"/>
            <a:r>
              <a:rPr lang="en-US" dirty="0" smtClean="0"/>
              <a:t>Berners-Lee, Tim.  (2006). “Linked Data Design Issues.” http://www.w3.org/DesignIssues/LinkedData.html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3689" y="76200"/>
            <a:ext cx="8951232" cy="6705600"/>
          </a:xfrm>
          <a:prstGeom prst="rect">
            <a:avLst/>
          </a:prstGeom>
          <a:noFill/>
          <a:ln w="9525">
            <a:noFill/>
            <a:miter lim="800000"/>
            <a:headEnd/>
            <a:tailEnd/>
          </a:ln>
        </p:spPr>
      </p:pic>
      <p:sp>
        <p:nvSpPr>
          <p:cNvPr id="5" name="TextBox 4"/>
          <p:cNvSpPr txBox="1"/>
          <p:nvPr/>
        </p:nvSpPr>
        <p:spPr>
          <a:xfrm>
            <a:off x="152400" y="6426558"/>
            <a:ext cx="4495800" cy="338554"/>
          </a:xfrm>
          <a:prstGeom prst="rect">
            <a:avLst/>
          </a:prstGeom>
          <a:noFill/>
        </p:spPr>
        <p:txBody>
          <a:bodyPr wrap="square" rtlCol="0">
            <a:spAutoFit/>
          </a:bodyPr>
          <a:lstStyle/>
          <a:p>
            <a:r>
              <a:rPr lang="en-US" sz="1600" dirty="0" smtClean="0">
                <a:solidFill>
                  <a:schemeClr val="bg1"/>
                </a:solidFill>
              </a:rPr>
              <a:t>http://richard.cyganiak.de/2007/10/lod/</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Data in libraries</a:t>
            </a:r>
            <a:endParaRPr lang="en-US" dirty="0"/>
          </a:p>
        </p:txBody>
      </p:sp>
      <p:sp>
        <p:nvSpPr>
          <p:cNvPr id="3" name="Content Placeholder 2"/>
          <p:cNvSpPr>
            <a:spLocks noGrp="1"/>
          </p:cNvSpPr>
          <p:nvPr>
            <p:ph idx="1"/>
          </p:nvPr>
        </p:nvSpPr>
        <p:spPr/>
        <p:txBody>
          <a:bodyPr/>
          <a:lstStyle/>
          <a:p>
            <a:r>
              <a:rPr lang="en-US" dirty="0" smtClean="0"/>
              <a:t>id.loc.gov</a:t>
            </a:r>
          </a:p>
          <a:p>
            <a:r>
              <a:rPr lang="en-US" dirty="0" smtClean="0"/>
              <a:t>VIAF</a:t>
            </a:r>
          </a:p>
          <a:p>
            <a:r>
              <a:rPr lang="en-US" dirty="0" smtClean="0"/>
              <a:t>Hungarian National Library</a:t>
            </a:r>
          </a:p>
          <a:p>
            <a:r>
              <a:rPr lang="en-US" dirty="0" smtClean="0"/>
              <a:t>German National Library</a:t>
            </a:r>
          </a:p>
          <a:p>
            <a:r>
              <a:rPr lang="en-US" dirty="0" smtClean="0"/>
              <a:t>Royal Library of Sweden</a:t>
            </a:r>
          </a:p>
          <a:p>
            <a:r>
              <a:rPr lang="en-US" dirty="0" smtClean="0"/>
              <a:t>(at least)</a:t>
            </a:r>
          </a:p>
          <a:p>
            <a:endParaRPr lang="en-US" dirty="0" smtClean="0"/>
          </a:p>
          <a:p>
            <a:r>
              <a:rPr lang="en-US" dirty="0" smtClean="0"/>
              <a:t>RDA???</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Dublin Core Abstract Model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DC gone off the deep end</a:t>
            </a:r>
          </a:p>
          <a:p>
            <a:r>
              <a:rPr lang="en-US" dirty="0" smtClean="0"/>
              <a:t>RDF-inspired</a:t>
            </a:r>
          </a:p>
          <a:p>
            <a:r>
              <a:rPr lang="en-US" dirty="0" smtClean="0"/>
              <a:t>Basic premise is that conformance to the same underlying models is a fundamental requirement for metadata interoperability</a:t>
            </a:r>
          </a:p>
          <a:p>
            <a:r>
              <a:rPr lang="en-US" dirty="0" smtClean="0"/>
              <a:t>New generation of DCMI standards and resources built on this core</a:t>
            </a:r>
          </a:p>
          <a:p>
            <a:pPr lvl="1"/>
            <a:r>
              <a:rPr lang="en-US" dirty="0" smtClean="0"/>
              <a:t>Encodings</a:t>
            </a:r>
          </a:p>
          <a:p>
            <a:pPr lvl="1"/>
            <a:r>
              <a:rPr lang="en-US" dirty="0" smtClean="0"/>
              <a:t>Interoperability levels</a:t>
            </a:r>
          </a:p>
          <a:p>
            <a:pPr lvl="1"/>
            <a:r>
              <a:rPr lang="en-US" dirty="0" smtClean="0"/>
              <a:t>Application profile guidelines and syntax</a:t>
            </a:r>
          </a:p>
        </p:txBody>
      </p:sp>
      <p:pic>
        <p:nvPicPr>
          <p:cNvPr id="4" name="Picture 3" descr="dcam.png"/>
          <p:cNvPicPr>
            <a:picLocks noChangeAspect="1"/>
          </p:cNvPicPr>
          <p:nvPr/>
        </p:nvPicPr>
        <p:blipFill>
          <a:blip r:embed="rId2" cstate="print"/>
          <a:stretch>
            <a:fillRect/>
          </a:stretch>
        </p:blipFill>
        <p:spPr>
          <a:xfrm>
            <a:off x="4953000" y="381000"/>
            <a:ext cx="3979589" cy="617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905000" y="1752600"/>
            <a:ext cx="6400800" cy="1752600"/>
          </a:xfrm>
        </p:spPr>
        <p:txBody>
          <a:bodyPr/>
          <a:lstStyle/>
          <a:p>
            <a:pPr algn="r">
              <a:buNone/>
            </a:pPr>
            <a:r>
              <a:rPr lang="en-US" dirty="0" smtClean="0"/>
              <a:t>Why is it so hard for library-types to wrap our brains around all of this?</a:t>
            </a:r>
          </a:p>
          <a:p>
            <a:pPr algn="r">
              <a:buNone/>
            </a:pPr>
            <a:endParaRPr lang="en-US" dirty="0" smtClean="0"/>
          </a:p>
          <a:p>
            <a:pPr algn="r">
              <a:buNone/>
            </a:pPr>
            <a:endParaRPr lang="en-US" dirty="0"/>
          </a:p>
        </p:txBody>
      </p:sp>
      <p:sp>
        <p:nvSpPr>
          <p:cNvPr id="4" name="TextBox 3"/>
          <p:cNvSpPr txBox="1"/>
          <p:nvPr/>
        </p:nvSpPr>
        <p:spPr>
          <a:xfrm>
            <a:off x="914400" y="3733800"/>
            <a:ext cx="4876800" cy="2308324"/>
          </a:xfrm>
          <a:prstGeom prst="rect">
            <a:avLst/>
          </a:prstGeom>
          <a:noFill/>
        </p:spPr>
        <p:txBody>
          <a:bodyPr wrap="square" rtlCol="0">
            <a:spAutoFit/>
          </a:bodyPr>
          <a:lstStyle/>
          <a:p>
            <a:r>
              <a:rPr lang="en-US" sz="2400" dirty="0" smtClean="0"/>
              <a:t>The underlying model of DCAM, RDF, and the Semantic Web has some significant differences from the models we’re used to.</a:t>
            </a:r>
          </a:p>
          <a:p>
            <a:endParaRPr lang="en-US" sz="2400" dirty="0" smtClean="0"/>
          </a:p>
          <a:p>
            <a:r>
              <a:rPr lang="en-US" sz="2400" dirty="0" smtClean="0"/>
              <a:t>It’s all very, well,</a:t>
            </a:r>
            <a:r>
              <a:rPr lang="en-US" sz="2400" i="1" dirty="0" smtClean="0"/>
              <a:t> meta.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2865</TotalTime>
  <Words>1181</Words>
  <Application>Microsoft Macintosh PowerPoint</Application>
  <PresentationFormat>On-screen Show (4:3)</PresentationFormat>
  <Paragraphs>129</Paragraphs>
  <Slides>34</Slides>
  <Notes>1</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Foundry</vt:lpstr>
      <vt:lpstr>How much to semanticize? Looking at the future of library data and the Semantic Web</vt:lpstr>
      <vt:lpstr>Slide 2</vt:lpstr>
      <vt:lpstr>RDF model</vt:lpstr>
      <vt:lpstr>Inferencing</vt:lpstr>
      <vt:lpstr>Linked data</vt:lpstr>
      <vt:lpstr>Slide 6</vt:lpstr>
      <vt:lpstr>Linked Data in libraries</vt:lpstr>
      <vt:lpstr>Dublin Core Abstract Model</vt:lpstr>
      <vt:lpstr>Slide 9</vt:lpstr>
      <vt:lpstr>Slide 10</vt:lpstr>
      <vt:lpstr>Slide 11</vt:lpstr>
      <vt:lpstr>An example from V/FRBR at IU</vt:lpstr>
      <vt:lpstr>Slide 13</vt:lpstr>
      <vt:lpstr>Slide 14</vt:lpstr>
      <vt:lpstr>Slide 15</vt:lpstr>
      <vt:lpstr> But we’re used to thinking this way</vt:lpstr>
      <vt:lpstr>Some key realizations</vt:lpstr>
      <vt:lpstr>Slide 18</vt:lpstr>
      <vt:lpstr>Slide 19</vt:lpstr>
      <vt:lpstr>Slide 20</vt:lpstr>
      <vt:lpstr>Slide 21</vt:lpstr>
      <vt:lpstr>Slide 22</vt:lpstr>
      <vt:lpstr>Slide 23</vt:lpstr>
      <vt:lpstr>Slide 24</vt:lpstr>
      <vt:lpstr>Slide 25</vt:lpstr>
      <vt:lpstr>Here’s what we know</vt:lpstr>
      <vt:lpstr>Slide 27</vt:lpstr>
      <vt:lpstr>Slide 28</vt:lpstr>
      <vt:lpstr>Take these opportunities (1)</vt:lpstr>
      <vt:lpstr>Take these opportunities (2)</vt:lpstr>
      <vt:lpstr>Slide 31</vt:lpstr>
      <vt:lpstr>Working incrementally</vt:lpstr>
      <vt:lpstr>Slide 33</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to semanticize? Looking at the future of library data and the Semantic Web</dc:title>
  <dc:creator>jenlrile</dc:creator>
  <cp:lastModifiedBy>Jenn Riley</cp:lastModifiedBy>
  <cp:revision>139</cp:revision>
  <dcterms:created xsi:type="dcterms:W3CDTF">2010-04-21T13:07:32Z</dcterms:created>
  <dcterms:modified xsi:type="dcterms:W3CDTF">2010-04-21T14:10:23Z</dcterms:modified>
</cp:coreProperties>
</file>